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3" r:id="rId21"/>
    <p:sldId id="277" r:id="rId22"/>
    <p:sldId id="287" r:id="rId23"/>
    <p:sldId id="288" r:id="rId24"/>
    <p:sldId id="289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E9E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159792-9AA1-4E0B-BCFC-6D33ED49FC47}" type="doc">
      <dgm:prSet loTypeId="urn:microsoft.com/office/officeart/2005/8/layout/vList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BE07E89-CFC0-446D-AD29-8762F0CF37B3}">
      <dgm:prSet phldrT="[Текст]" custT="1"/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Социально – коммуникативное развитие</a:t>
          </a:r>
        </a:p>
      </dgm:t>
    </dgm:pt>
    <dgm:pt modelId="{7467EDB1-80C7-4C2C-92FB-BC1102DD2E45}" type="parTrans" cxnId="{65B0592E-2687-4ACD-8B01-5232CE06D6D1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BD91BA10-6C8D-42DD-BBE8-4531799BBFDD}" type="sibTrans" cxnId="{65B0592E-2687-4ACD-8B01-5232CE06D6D1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C3404A39-4C89-4197-B2F6-F2FC912339D8}">
      <dgm:prSet phldrT="[Текст]" custT="1"/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Познавательное развитие</a:t>
          </a:r>
        </a:p>
      </dgm:t>
    </dgm:pt>
    <dgm:pt modelId="{AD5990B2-148D-47DC-959D-ED7423481140}" type="parTrans" cxnId="{98677C67-53CB-422D-B000-90AE6A773CFB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B4C9A160-DD40-4BB5-A771-4B494200BA89}" type="sibTrans" cxnId="{98677C67-53CB-422D-B000-90AE6A773CFB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D2270F81-58DC-49E8-8A66-35A9C33228E1}">
      <dgm:prSet phldrT="[Текст]" custT="1"/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Речевое развитие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7D26E5A1-11BC-4672-A1B3-D4EB9A714CBE}" type="parTrans" cxnId="{1BE2F093-46AA-40CB-96C9-1364D723644B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35969F29-E1D8-41E3-94EA-45D2FFAFD369}" type="sibTrans" cxnId="{1BE2F093-46AA-40CB-96C9-1364D723644B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3E1BCB2E-9F85-4CC8-8661-E2ADE1D20A37}">
      <dgm:prSet phldrT="[Текст]" custT="1"/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Художественно – эстетическое развитие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7BBF4F59-E106-416C-9D1C-672C629AE4B1}" type="parTrans" cxnId="{8F07FB3E-56B0-4C8E-86D1-1179FDF074FC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F1553C92-9AB8-4200-91BB-981587BB4790}" type="sibTrans" cxnId="{8F07FB3E-56B0-4C8E-86D1-1179FDF074FC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5CB6E894-3CFF-4C66-AAAB-F5351ED59987}">
      <dgm:prSet custT="1"/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Физическое развитие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9F009770-6CD6-4F91-8921-5593FC368A89}" type="parTrans" cxnId="{1D095573-3780-44E3-82CA-87BEC1FE5ED5}">
      <dgm:prSet/>
      <dgm:spPr/>
      <dgm:t>
        <a:bodyPr/>
        <a:lstStyle/>
        <a:p>
          <a:endParaRPr lang="ru-RU" sz="2800" b="1"/>
        </a:p>
      </dgm:t>
    </dgm:pt>
    <dgm:pt modelId="{A5F5F590-60CE-4F54-BB13-E0B1199A7112}" type="sibTrans" cxnId="{1D095573-3780-44E3-82CA-87BEC1FE5ED5}">
      <dgm:prSet/>
      <dgm:spPr/>
      <dgm:t>
        <a:bodyPr/>
        <a:lstStyle/>
        <a:p>
          <a:endParaRPr lang="ru-RU" sz="2800" b="1"/>
        </a:p>
      </dgm:t>
    </dgm:pt>
    <dgm:pt modelId="{AD4D2CAE-C594-460C-B406-DBF4B8203B80}" type="pres">
      <dgm:prSet presAssocID="{0B159792-9AA1-4E0B-BCFC-6D33ED49FC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F234E9-32B2-4603-9345-EAC2CCC68311}" type="pres">
      <dgm:prSet presAssocID="{5BE07E89-CFC0-446D-AD29-8762F0CF37B3}" presName="parentText" presStyleLbl="node1" presStyleIdx="0" presStyleCnt="5" custLinFactNeighborX="-868" custLinFactNeighborY="-67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0D06E-C045-46D3-A5EA-6B2A737D8416}" type="pres">
      <dgm:prSet presAssocID="{BD91BA10-6C8D-42DD-BBE8-4531799BBFDD}" presName="spacer" presStyleCnt="0"/>
      <dgm:spPr/>
      <dgm:t>
        <a:bodyPr/>
        <a:lstStyle/>
        <a:p>
          <a:endParaRPr lang="ru-RU"/>
        </a:p>
      </dgm:t>
    </dgm:pt>
    <dgm:pt modelId="{45CFF9DE-50E9-494A-9527-E172E9EA87C7}" type="pres">
      <dgm:prSet presAssocID="{C3404A39-4C89-4197-B2F6-F2FC912339D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15143-DD6F-4D9D-A359-78F2CD7BDAA1}" type="pres">
      <dgm:prSet presAssocID="{B4C9A160-DD40-4BB5-A771-4B494200BA89}" presName="spacer" presStyleCnt="0"/>
      <dgm:spPr/>
      <dgm:t>
        <a:bodyPr/>
        <a:lstStyle/>
        <a:p>
          <a:endParaRPr lang="ru-RU"/>
        </a:p>
      </dgm:t>
    </dgm:pt>
    <dgm:pt modelId="{0A6A6963-B32E-40B7-A635-38314618755E}" type="pres">
      <dgm:prSet presAssocID="{D2270F81-58DC-49E8-8A66-35A9C33228E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1FD8C-9ED7-4F40-AA4F-D092561D6D4F}" type="pres">
      <dgm:prSet presAssocID="{35969F29-E1D8-41E3-94EA-45D2FFAFD369}" presName="spacer" presStyleCnt="0"/>
      <dgm:spPr/>
      <dgm:t>
        <a:bodyPr/>
        <a:lstStyle/>
        <a:p>
          <a:endParaRPr lang="ru-RU"/>
        </a:p>
      </dgm:t>
    </dgm:pt>
    <dgm:pt modelId="{546A7023-3E8D-40DC-A7B9-262E596755EF}" type="pres">
      <dgm:prSet presAssocID="{3E1BCB2E-9F85-4CC8-8661-E2ADE1D20A3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6968C-45B5-434C-8E6E-FE7D4908D8C1}" type="pres">
      <dgm:prSet presAssocID="{F1553C92-9AB8-4200-91BB-981587BB4790}" presName="spacer" presStyleCnt="0"/>
      <dgm:spPr/>
      <dgm:t>
        <a:bodyPr/>
        <a:lstStyle/>
        <a:p>
          <a:endParaRPr lang="ru-RU"/>
        </a:p>
      </dgm:t>
    </dgm:pt>
    <dgm:pt modelId="{905765B8-07BD-4E72-AA1F-AF51D5040DF2}" type="pres">
      <dgm:prSet presAssocID="{5CB6E894-3CFF-4C66-AAAB-F5351ED5998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B0592E-2687-4ACD-8B01-5232CE06D6D1}" srcId="{0B159792-9AA1-4E0B-BCFC-6D33ED49FC47}" destId="{5BE07E89-CFC0-446D-AD29-8762F0CF37B3}" srcOrd="0" destOrd="0" parTransId="{7467EDB1-80C7-4C2C-92FB-BC1102DD2E45}" sibTransId="{BD91BA10-6C8D-42DD-BBE8-4531799BBFDD}"/>
    <dgm:cxn modelId="{8F07FB3E-56B0-4C8E-86D1-1179FDF074FC}" srcId="{0B159792-9AA1-4E0B-BCFC-6D33ED49FC47}" destId="{3E1BCB2E-9F85-4CC8-8661-E2ADE1D20A37}" srcOrd="3" destOrd="0" parTransId="{7BBF4F59-E106-416C-9D1C-672C629AE4B1}" sibTransId="{F1553C92-9AB8-4200-91BB-981587BB4790}"/>
    <dgm:cxn modelId="{5F9A1005-0AED-4465-8969-582954D1EE68}" type="presOf" srcId="{C3404A39-4C89-4197-B2F6-F2FC912339D8}" destId="{45CFF9DE-50E9-494A-9527-E172E9EA87C7}" srcOrd="0" destOrd="0" presId="urn:microsoft.com/office/officeart/2005/8/layout/vList2"/>
    <dgm:cxn modelId="{5B817EC7-F5E8-4C8C-B10F-158D513026F8}" type="presOf" srcId="{3E1BCB2E-9F85-4CC8-8661-E2ADE1D20A37}" destId="{546A7023-3E8D-40DC-A7B9-262E596755EF}" srcOrd="0" destOrd="0" presId="urn:microsoft.com/office/officeart/2005/8/layout/vList2"/>
    <dgm:cxn modelId="{98677C67-53CB-422D-B000-90AE6A773CFB}" srcId="{0B159792-9AA1-4E0B-BCFC-6D33ED49FC47}" destId="{C3404A39-4C89-4197-B2F6-F2FC912339D8}" srcOrd="1" destOrd="0" parTransId="{AD5990B2-148D-47DC-959D-ED7423481140}" sibTransId="{B4C9A160-DD40-4BB5-A771-4B494200BA89}"/>
    <dgm:cxn modelId="{5C30BB93-B31A-42BC-BA00-87605997AD1C}" type="presOf" srcId="{5CB6E894-3CFF-4C66-AAAB-F5351ED59987}" destId="{905765B8-07BD-4E72-AA1F-AF51D5040DF2}" srcOrd="0" destOrd="0" presId="urn:microsoft.com/office/officeart/2005/8/layout/vList2"/>
    <dgm:cxn modelId="{9FBF0A71-F01B-49D7-9DE7-3F1C85D73BF9}" type="presOf" srcId="{D2270F81-58DC-49E8-8A66-35A9C33228E1}" destId="{0A6A6963-B32E-40B7-A635-38314618755E}" srcOrd="0" destOrd="0" presId="urn:microsoft.com/office/officeart/2005/8/layout/vList2"/>
    <dgm:cxn modelId="{1D095573-3780-44E3-82CA-87BEC1FE5ED5}" srcId="{0B159792-9AA1-4E0B-BCFC-6D33ED49FC47}" destId="{5CB6E894-3CFF-4C66-AAAB-F5351ED59987}" srcOrd="4" destOrd="0" parTransId="{9F009770-6CD6-4F91-8921-5593FC368A89}" sibTransId="{A5F5F590-60CE-4F54-BB13-E0B1199A7112}"/>
    <dgm:cxn modelId="{8D7EE026-958F-4295-AE69-86941C52780B}" type="presOf" srcId="{0B159792-9AA1-4E0B-BCFC-6D33ED49FC47}" destId="{AD4D2CAE-C594-460C-B406-DBF4B8203B80}" srcOrd="0" destOrd="0" presId="urn:microsoft.com/office/officeart/2005/8/layout/vList2"/>
    <dgm:cxn modelId="{1BE2F093-46AA-40CB-96C9-1364D723644B}" srcId="{0B159792-9AA1-4E0B-BCFC-6D33ED49FC47}" destId="{D2270F81-58DC-49E8-8A66-35A9C33228E1}" srcOrd="2" destOrd="0" parTransId="{7D26E5A1-11BC-4672-A1B3-D4EB9A714CBE}" sibTransId="{35969F29-E1D8-41E3-94EA-45D2FFAFD369}"/>
    <dgm:cxn modelId="{0DDF5717-087F-448C-A94F-0642D584C5FF}" type="presOf" srcId="{5BE07E89-CFC0-446D-AD29-8762F0CF37B3}" destId="{65F234E9-32B2-4603-9345-EAC2CCC68311}" srcOrd="0" destOrd="0" presId="urn:microsoft.com/office/officeart/2005/8/layout/vList2"/>
    <dgm:cxn modelId="{FA8D1921-7D0E-4AE5-831A-BDB87FD5AE14}" type="presParOf" srcId="{AD4D2CAE-C594-460C-B406-DBF4B8203B80}" destId="{65F234E9-32B2-4603-9345-EAC2CCC68311}" srcOrd="0" destOrd="0" presId="urn:microsoft.com/office/officeart/2005/8/layout/vList2"/>
    <dgm:cxn modelId="{E20DB2F6-5B1A-407C-A50B-6F91DBBE4280}" type="presParOf" srcId="{AD4D2CAE-C594-460C-B406-DBF4B8203B80}" destId="{4740D06E-C045-46D3-A5EA-6B2A737D8416}" srcOrd="1" destOrd="0" presId="urn:microsoft.com/office/officeart/2005/8/layout/vList2"/>
    <dgm:cxn modelId="{6CD76FD4-9F4D-4827-8A2A-E2A086E240B7}" type="presParOf" srcId="{AD4D2CAE-C594-460C-B406-DBF4B8203B80}" destId="{45CFF9DE-50E9-494A-9527-E172E9EA87C7}" srcOrd="2" destOrd="0" presId="urn:microsoft.com/office/officeart/2005/8/layout/vList2"/>
    <dgm:cxn modelId="{153C58DE-D056-4912-B845-9584EA6EABBA}" type="presParOf" srcId="{AD4D2CAE-C594-460C-B406-DBF4B8203B80}" destId="{2D315143-DD6F-4D9D-A359-78F2CD7BDAA1}" srcOrd="3" destOrd="0" presId="urn:microsoft.com/office/officeart/2005/8/layout/vList2"/>
    <dgm:cxn modelId="{9D5EB94C-841E-4198-9C41-169729A58F88}" type="presParOf" srcId="{AD4D2CAE-C594-460C-B406-DBF4B8203B80}" destId="{0A6A6963-B32E-40B7-A635-38314618755E}" srcOrd="4" destOrd="0" presId="urn:microsoft.com/office/officeart/2005/8/layout/vList2"/>
    <dgm:cxn modelId="{04DF90DF-A41E-4C53-9A7F-05178BE43B11}" type="presParOf" srcId="{AD4D2CAE-C594-460C-B406-DBF4B8203B80}" destId="{62C1FD8C-9ED7-4F40-AA4F-D092561D6D4F}" srcOrd="5" destOrd="0" presId="urn:microsoft.com/office/officeart/2005/8/layout/vList2"/>
    <dgm:cxn modelId="{BA18B26F-139E-4AC2-8B4B-51C1B485188E}" type="presParOf" srcId="{AD4D2CAE-C594-460C-B406-DBF4B8203B80}" destId="{546A7023-3E8D-40DC-A7B9-262E596755EF}" srcOrd="6" destOrd="0" presId="urn:microsoft.com/office/officeart/2005/8/layout/vList2"/>
    <dgm:cxn modelId="{6CE6DFA2-0A84-4F8F-B807-34F92679BD71}" type="presParOf" srcId="{AD4D2CAE-C594-460C-B406-DBF4B8203B80}" destId="{E926968C-45B5-434C-8E6E-FE7D4908D8C1}" srcOrd="7" destOrd="0" presId="urn:microsoft.com/office/officeart/2005/8/layout/vList2"/>
    <dgm:cxn modelId="{6BC9D126-F1FA-422E-8D34-AE9E920544FE}" type="presParOf" srcId="{AD4D2CAE-C594-460C-B406-DBF4B8203B80}" destId="{905765B8-07BD-4E72-AA1F-AF51D5040DF2}" srcOrd="8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590FA9-3C21-430F-A47F-FA3515446FDA}" type="doc">
      <dgm:prSet loTypeId="urn:microsoft.com/office/officeart/2005/8/layout/pList2#1" loCatId="list" qsTypeId="urn:microsoft.com/office/officeart/2005/8/quickstyle/simple1#1" qsCatId="simple" csTypeId="urn:microsoft.com/office/officeart/2005/8/colors/accent1_2#1" csCatId="accent1" phldr="1"/>
      <dgm:spPr/>
    </dgm:pt>
    <dgm:pt modelId="{EF982042-F9C1-4420-8922-52FBEBB1CC4F}">
      <dgm:prSet phldrT="[Текст]" custT="1"/>
      <dgm:spPr/>
      <dgm:t>
        <a:bodyPr/>
        <a:lstStyle/>
        <a:p>
          <a:pPr algn="l"/>
          <a:r>
            <a:rPr lang="ru-RU" sz="1600" b="1" dirty="0" smtClean="0">
              <a:latin typeface="Calibri" pitchFamily="34" charset="0"/>
            </a:rPr>
            <a:t>Непосредственное эмоциональное общение</a:t>
          </a:r>
          <a:br>
            <a:rPr lang="ru-RU" sz="1600" b="1" dirty="0" smtClean="0">
              <a:latin typeface="Calibri" pitchFamily="34" charset="0"/>
            </a:rPr>
          </a:br>
          <a:r>
            <a:rPr lang="ru-RU" sz="1600" b="1" dirty="0" smtClean="0">
              <a:latin typeface="Calibri" pitchFamily="34" charset="0"/>
            </a:rPr>
            <a:t>с взрослым</a:t>
          </a:r>
        </a:p>
        <a:p>
          <a:pPr algn="l"/>
          <a:r>
            <a:rPr lang="ru-RU" sz="1600" b="1" dirty="0" smtClean="0">
              <a:latin typeface="Calibri" pitchFamily="34" charset="0"/>
            </a:rPr>
            <a:t> Манипулирование с предметами и познавательно-исследовательские действия</a:t>
          </a:r>
        </a:p>
        <a:p>
          <a:pPr algn="l"/>
          <a:r>
            <a:rPr lang="ru-RU" sz="1600" b="1" dirty="0" smtClean="0">
              <a:latin typeface="Calibri" pitchFamily="34" charset="0"/>
            </a:rPr>
            <a:t> Восприятие музыки, детских песен и стихов</a:t>
          </a:r>
        </a:p>
        <a:p>
          <a:pPr algn="l"/>
          <a:r>
            <a:rPr lang="ru-RU" sz="1400" b="1" dirty="0" smtClean="0">
              <a:latin typeface="Calibri" pitchFamily="34" charset="0"/>
            </a:rPr>
            <a:t>Двигательная активность</a:t>
          </a:r>
          <a:br>
            <a:rPr lang="ru-RU" sz="1400" b="1" dirty="0" smtClean="0">
              <a:latin typeface="Calibri" pitchFamily="34" charset="0"/>
            </a:rPr>
          </a:br>
          <a:r>
            <a:rPr lang="ru-RU" sz="1400" b="1" dirty="0" smtClean="0">
              <a:latin typeface="Calibri" pitchFamily="34" charset="0"/>
            </a:rPr>
            <a:t>и тактильно-двигательные </a:t>
          </a:r>
          <a:r>
            <a:rPr lang="ru-RU" sz="1600" b="1" dirty="0" smtClean="0">
              <a:latin typeface="Calibri" pitchFamily="34" charset="0"/>
            </a:rPr>
            <a:t>игры</a:t>
          </a:r>
          <a:endParaRPr lang="ru-RU" sz="1600" b="1" dirty="0">
            <a:latin typeface="Calibri" pitchFamily="34" charset="0"/>
          </a:endParaRPr>
        </a:p>
      </dgm:t>
    </dgm:pt>
    <dgm:pt modelId="{A863B747-B49B-487F-A21F-523A9B836800}" type="parTrans" cxnId="{A9A4D7A8-F3A0-47BA-8C26-66B34CA3E9AB}">
      <dgm:prSet/>
      <dgm:spPr/>
      <dgm:t>
        <a:bodyPr/>
        <a:lstStyle/>
        <a:p>
          <a:endParaRPr lang="ru-RU"/>
        </a:p>
      </dgm:t>
    </dgm:pt>
    <dgm:pt modelId="{C9399749-B234-4069-A7FE-CC053B8C9ED6}" type="sibTrans" cxnId="{A9A4D7A8-F3A0-47BA-8C26-66B34CA3E9AB}">
      <dgm:prSet/>
      <dgm:spPr/>
      <dgm:t>
        <a:bodyPr/>
        <a:lstStyle/>
        <a:p>
          <a:endParaRPr lang="ru-RU"/>
        </a:p>
      </dgm:t>
    </dgm:pt>
    <dgm:pt modelId="{B4881BDA-8267-4A5F-B39B-D1A063CC77CA}">
      <dgm:prSet phldrT="[Текст]" custT="1"/>
      <dgm:spPr/>
      <dgm:t>
        <a:bodyPr/>
        <a:lstStyle/>
        <a:p>
          <a:pPr algn="l">
            <a:lnSpc>
              <a:spcPct val="80000"/>
            </a:lnSpc>
          </a:pPr>
          <a:endParaRPr lang="ru-RU" sz="1600" b="1" dirty="0" smtClean="0">
            <a:latin typeface="Calibri" pitchFamily="34" charset="0"/>
          </a:endParaRPr>
        </a:p>
        <a:p>
          <a:pPr algn="l">
            <a:lnSpc>
              <a:spcPct val="80000"/>
            </a:lnSpc>
          </a:pPr>
          <a:r>
            <a:rPr lang="ru-RU" sz="1600" b="1" dirty="0" smtClean="0">
              <a:latin typeface="Calibri" pitchFamily="34" charset="0"/>
            </a:rPr>
            <a:t>Предметная деятельность и игры с составными и динамическими игрушками</a:t>
          </a:r>
        </a:p>
        <a:p>
          <a:pPr algn="l">
            <a:lnSpc>
              <a:spcPct val="80000"/>
            </a:lnSpc>
          </a:pPr>
          <a:r>
            <a:rPr lang="ru-RU" sz="1600" b="1" dirty="0" smtClean="0">
              <a:latin typeface="Calibri" pitchFamily="34" charset="0"/>
            </a:rPr>
            <a:t>Экспериментирование</a:t>
          </a:r>
          <a:br>
            <a:rPr lang="ru-RU" sz="1600" b="1" dirty="0" smtClean="0">
              <a:latin typeface="Calibri" pitchFamily="34" charset="0"/>
            </a:rPr>
          </a:br>
          <a:r>
            <a:rPr lang="ru-RU" sz="1600" b="1" dirty="0" smtClean="0">
              <a:latin typeface="Calibri" pitchFamily="34" charset="0"/>
            </a:rPr>
            <a:t>с материалами и веществами (песок, вода, тесто и пр.)</a:t>
          </a:r>
        </a:p>
        <a:p>
          <a:pPr algn="l">
            <a:lnSpc>
              <a:spcPct val="80000"/>
            </a:lnSpc>
          </a:pPr>
          <a:r>
            <a:rPr lang="ru-RU" sz="1600" b="1" dirty="0" smtClean="0">
              <a:latin typeface="Calibri" pitchFamily="34" charset="0"/>
            </a:rPr>
            <a:t>Общение с взрослым и совместные игры со сверстниками под руководством взрослого</a:t>
          </a:r>
        </a:p>
        <a:p>
          <a:pPr algn="l">
            <a:lnSpc>
              <a:spcPct val="80000"/>
            </a:lnSpc>
          </a:pPr>
          <a:r>
            <a:rPr lang="ru-RU" sz="1600" b="1" dirty="0" smtClean="0">
              <a:latin typeface="Calibri" pitchFamily="34" charset="0"/>
            </a:rPr>
            <a:t>Самообслуживание  и действия с бытовыми предметами-орудиями (ложка, совок, лопатка и пр.)</a:t>
          </a:r>
        </a:p>
        <a:p>
          <a:pPr algn="l">
            <a:lnSpc>
              <a:spcPct val="80000"/>
            </a:lnSpc>
          </a:pPr>
          <a:r>
            <a:rPr lang="ru-RU" sz="1600" b="1" dirty="0" smtClean="0">
              <a:latin typeface="Calibri" pitchFamily="34" charset="0"/>
            </a:rPr>
            <a:t>Восприятие смысла музыки, сказок, стихов, рассматривание картинок, двигательная активность</a:t>
          </a:r>
          <a:endParaRPr lang="ru-RU" sz="1600" b="1" dirty="0">
            <a:latin typeface="Calibri" pitchFamily="34" charset="0"/>
          </a:endParaRPr>
        </a:p>
      </dgm:t>
    </dgm:pt>
    <dgm:pt modelId="{2F8F0DA4-C8E8-42C0-9D1B-66CA850C1B3D}" type="parTrans" cxnId="{4DFBBD45-3602-4AE2-87BC-5468AF42D215}">
      <dgm:prSet/>
      <dgm:spPr/>
      <dgm:t>
        <a:bodyPr/>
        <a:lstStyle/>
        <a:p>
          <a:endParaRPr lang="ru-RU"/>
        </a:p>
      </dgm:t>
    </dgm:pt>
    <dgm:pt modelId="{ECDC85AF-D658-49FC-8B8E-06D18E2F1D98}" type="sibTrans" cxnId="{4DFBBD45-3602-4AE2-87BC-5468AF42D215}">
      <dgm:prSet/>
      <dgm:spPr/>
      <dgm:t>
        <a:bodyPr/>
        <a:lstStyle/>
        <a:p>
          <a:endParaRPr lang="ru-RU"/>
        </a:p>
      </dgm:t>
    </dgm:pt>
    <dgm:pt modelId="{69B1BC6A-F50F-4596-A661-7DE32EA524F5}">
      <dgm:prSet phldrT="[Текст]" custT="1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endParaRPr lang="ru-RU" sz="900" dirty="0" smtClean="0">
            <a:latin typeface="Calibri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Calibri" pitchFamily="34" charset="0"/>
            </a:rPr>
            <a:t>Игровая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Calibri" pitchFamily="34" charset="0"/>
            </a:rPr>
            <a:t>Музыкальная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Calibri" pitchFamily="34" charset="0"/>
            </a:rPr>
            <a:t>Изобразительная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Calibri" pitchFamily="34" charset="0"/>
            </a:rPr>
            <a:t>Двигательная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Calibri" pitchFamily="34" charset="0"/>
            </a:rPr>
            <a:t>Трудовая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Calibri" pitchFamily="34" charset="0"/>
            </a:rPr>
            <a:t>Познавательно-исследовательская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Calibri" pitchFamily="34" charset="0"/>
            </a:rPr>
            <a:t>Коммуникативная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Calibri" pitchFamily="34" charset="0"/>
            </a:rPr>
            <a:t>Конструктивная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ru-RU" sz="2000" dirty="0" smtClean="0">
            <a:latin typeface="Calibri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endParaRPr lang="ru-RU" sz="2000" dirty="0" smtClean="0">
            <a:latin typeface="Calibri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endParaRPr lang="ru-RU" sz="2000" dirty="0" smtClean="0">
            <a:latin typeface="Calibri" pitchFamily="34" charset="0"/>
          </a:endParaRPr>
        </a:p>
        <a:p>
          <a:pPr algn="ctr">
            <a:lnSpc>
              <a:spcPct val="100000"/>
            </a:lnSpc>
            <a:spcAft>
              <a:spcPct val="35000"/>
            </a:spcAft>
          </a:pPr>
          <a:endParaRPr lang="ru-RU" sz="2000" dirty="0" smtClean="0">
            <a:latin typeface="Calibri" pitchFamily="34" charset="0"/>
          </a:endParaRPr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900" dirty="0" smtClean="0">
            <a:latin typeface="Calibri" pitchFamily="34" charset="0"/>
          </a:endParaRPr>
        </a:p>
      </dgm:t>
    </dgm:pt>
    <dgm:pt modelId="{73C0F08E-12EF-46CF-82FF-E5FFF0656D56}" type="parTrans" cxnId="{8C660385-CCC7-44A0-979F-B588853ABD81}">
      <dgm:prSet/>
      <dgm:spPr/>
      <dgm:t>
        <a:bodyPr/>
        <a:lstStyle/>
        <a:p>
          <a:endParaRPr lang="ru-RU"/>
        </a:p>
      </dgm:t>
    </dgm:pt>
    <dgm:pt modelId="{B0084C10-3E88-4406-B5FD-E3128F8DD39F}" type="sibTrans" cxnId="{8C660385-CCC7-44A0-979F-B588853ABD81}">
      <dgm:prSet/>
      <dgm:spPr/>
      <dgm:t>
        <a:bodyPr/>
        <a:lstStyle/>
        <a:p>
          <a:endParaRPr lang="ru-RU"/>
        </a:p>
      </dgm:t>
    </dgm:pt>
    <dgm:pt modelId="{53CACEE0-B064-43EB-8E81-970FAD226FB8}" type="pres">
      <dgm:prSet presAssocID="{13590FA9-3C21-430F-A47F-FA3515446FDA}" presName="Name0" presStyleCnt="0">
        <dgm:presLayoutVars>
          <dgm:dir/>
          <dgm:resizeHandles val="exact"/>
        </dgm:presLayoutVars>
      </dgm:prSet>
      <dgm:spPr/>
    </dgm:pt>
    <dgm:pt modelId="{6F0D62C9-01DA-4299-9B69-6BD49A6D34C0}" type="pres">
      <dgm:prSet presAssocID="{13590FA9-3C21-430F-A47F-FA3515446FDA}" presName="bkgdShp" presStyleLbl="alignAccFollowNode1" presStyleIdx="0" presStyleCnt="1" custLinFactNeighborY="6775"/>
      <dgm:spPr/>
    </dgm:pt>
    <dgm:pt modelId="{03E552B4-2937-4039-8FC8-F90CA2518B0C}" type="pres">
      <dgm:prSet presAssocID="{13590FA9-3C21-430F-A47F-FA3515446FDA}" presName="linComp" presStyleCnt="0"/>
      <dgm:spPr/>
    </dgm:pt>
    <dgm:pt modelId="{4873ECD9-E205-44D0-95F8-9D3DBD495981}" type="pres">
      <dgm:prSet presAssocID="{EF982042-F9C1-4420-8922-52FBEBB1CC4F}" presName="compNode" presStyleCnt="0"/>
      <dgm:spPr/>
    </dgm:pt>
    <dgm:pt modelId="{1A894428-79CB-423C-BB4D-30A6C3E77BCE}" type="pres">
      <dgm:prSet presAssocID="{EF982042-F9C1-4420-8922-52FBEBB1CC4F}" presName="node" presStyleLbl="node1" presStyleIdx="0" presStyleCnt="3" custScaleX="256836" custScaleY="115703" custLinFactNeighborX="-5810" custLinFactNeighborY="-8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F4ADE-628E-4169-B7F9-2A2F81C4F94D}" type="pres">
      <dgm:prSet presAssocID="{EF982042-F9C1-4420-8922-52FBEBB1CC4F}" presName="invisiNode" presStyleLbl="node1" presStyleIdx="0" presStyleCnt="3"/>
      <dgm:spPr/>
    </dgm:pt>
    <dgm:pt modelId="{EFF86632-F075-422D-A5F0-BA26FE2CFA75}" type="pres">
      <dgm:prSet presAssocID="{EF982042-F9C1-4420-8922-52FBEBB1CC4F}" presName="imagNode" presStyleLbl="fgImgPlace1" presStyleIdx="0" presStyleCnt="3" custScaleX="142637" custScaleY="78524" custLinFactNeighborX="-22383" custLinFactNeighborY="-1540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09E37DD-4998-4BF3-9F17-687C889A11A7}" type="pres">
      <dgm:prSet presAssocID="{C9399749-B234-4069-A7FE-CC053B8C9ED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D5BC70F-FA51-4927-A137-C13F60649B8D}" type="pres">
      <dgm:prSet presAssocID="{B4881BDA-8267-4A5F-B39B-D1A063CC77CA}" presName="compNode" presStyleCnt="0"/>
      <dgm:spPr/>
    </dgm:pt>
    <dgm:pt modelId="{51541D23-952B-4D22-B39C-31786E038924}" type="pres">
      <dgm:prSet presAssocID="{B4881BDA-8267-4A5F-B39B-D1A063CC77CA}" presName="node" presStyleLbl="node1" presStyleIdx="1" presStyleCnt="3" custScaleX="363654" custScaleY="131921" custLinFactNeighborX="-2904" custLinFactNeighborY="-7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80836-B2A4-41EB-9E73-1B9F9850BD97}" type="pres">
      <dgm:prSet presAssocID="{B4881BDA-8267-4A5F-B39B-D1A063CC77CA}" presName="invisiNode" presStyleLbl="node1" presStyleIdx="1" presStyleCnt="3"/>
      <dgm:spPr/>
    </dgm:pt>
    <dgm:pt modelId="{A9DC371F-F86A-4FCC-A5AC-A91CED73D335}" type="pres">
      <dgm:prSet presAssocID="{B4881BDA-8267-4A5F-B39B-D1A063CC77CA}" presName="imagNode" presStyleLbl="fgImgPlace1" presStyleIdx="1" presStyleCnt="3" custScaleX="145511" custScaleY="81032" custLinFactNeighborX="-7579" custLinFactNeighborY="-649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9F6B771-BEB7-44A4-91AC-1CA6C263E81C}" type="pres">
      <dgm:prSet presAssocID="{ECDC85AF-D658-49FC-8B8E-06D18E2F1D9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7AF7534-704A-48CB-A511-F7F252A9F3A7}" type="pres">
      <dgm:prSet presAssocID="{69B1BC6A-F50F-4596-A661-7DE32EA524F5}" presName="compNode" presStyleCnt="0"/>
      <dgm:spPr/>
    </dgm:pt>
    <dgm:pt modelId="{9F34CAC0-CB82-4436-B173-B3BD25665D1E}" type="pres">
      <dgm:prSet presAssocID="{69B1BC6A-F50F-4596-A661-7DE32EA524F5}" presName="node" presStyleLbl="node1" presStyleIdx="2" presStyleCnt="3" custScaleX="194486" custScaleY="103796" custLinFactNeighborX="10213" custLinFactNeighborY="-4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52D41-3125-4E44-8D0D-ACBABE168383}" type="pres">
      <dgm:prSet presAssocID="{69B1BC6A-F50F-4596-A661-7DE32EA524F5}" presName="invisiNode" presStyleLbl="node1" presStyleIdx="2" presStyleCnt="3"/>
      <dgm:spPr/>
    </dgm:pt>
    <dgm:pt modelId="{AC6D28BA-13B8-447C-BB0C-C95CAFF52532}" type="pres">
      <dgm:prSet presAssocID="{69B1BC6A-F50F-4596-A661-7DE32EA524F5}" presName="imagNode" presStyleLbl="fgImgPlace1" presStyleIdx="2" presStyleCnt="3" custScaleX="177868" custScaleY="75295" custLinFactNeighborX="584" custLinFactNeighborY="-1522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DA0821F-31EB-4CE1-81DA-F75A22FE03F9}" type="presOf" srcId="{13590FA9-3C21-430F-A47F-FA3515446FDA}" destId="{53CACEE0-B064-43EB-8E81-970FAD226FB8}" srcOrd="0" destOrd="0" presId="urn:microsoft.com/office/officeart/2005/8/layout/pList2#1"/>
    <dgm:cxn modelId="{D0435CB0-8039-4F77-B982-3C6098387DCC}" type="presOf" srcId="{ECDC85AF-D658-49FC-8B8E-06D18E2F1D98}" destId="{89F6B771-BEB7-44A4-91AC-1CA6C263E81C}" srcOrd="0" destOrd="0" presId="urn:microsoft.com/office/officeart/2005/8/layout/pList2#1"/>
    <dgm:cxn modelId="{7021F56E-52B2-4F3C-855C-EE3D14D99672}" type="presOf" srcId="{B4881BDA-8267-4A5F-B39B-D1A063CC77CA}" destId="{51541D23-952B-4D22-B39C-31786E038924}" srcOrd="0" destOrd="0" presId="urn:microsoft.com/office/officeart/2005/8/layout/pList2#1"/>
    <dgm:cxn modelId="{4DFBBD45-3602-4AE2-87BC-5468AF42D215}" srcId="{13590FA9-3C21-430F-A47F-FA3515446FDA}" destId="{B4881BDA-8267-4A5F-B39B-D1A063CC77CA}" srcOrd="1" destOrd="0" parTransId="{2F8F0DA4-C8E8-42C0-9D1B-66CA850C1B3D}" sibTransId="{ECDC85AF-D658-49FC-8B8E-06D18E2F1D98}"/>
    <dgm:cxn modelId="{0956F842-EF2D-428A-89AB-C279A684E70D}" type="presOf" srcId="{EF982042-F9C1-4420-8922-52FBEBB1CC4F}" destId="{1A894428-79CB-423C-BB4D-30A6C3E77BCE}" srcOrd="0" destOrd="0" presId="urn:microsoft.com/office/officeart/2005/8/layout/pList2#1"/>
    <dgm:cxn modelId="{8C660385-CCC7-44A0-979F-B588853ABD81}" srcId="{13590FA9-3C21-430F-A47F-FA3515446FDA}" destId="{69B1BC6A-F50F-4596-A661-7DE32EA524F5}" srcOrd="2" destOrd="0" parTransId="{73C0F08E-12EF-46CF-82FF-E5FFF0656D56}" sibTransId="{B0084C10-3E88-4406-B5FD-E3128F8DD39F}"/>
    <dgm:cxn modelId="{FAC0DF59-3158-4A4E-9B32-2AEC7BB8D6BE}" type="presOf" srcId="{69B1BC6A-F50F-4596-A661-7DE32EA524F5}" destId="{9F34CAC0-CB82-4436-B173-B3BD25665D1E}" srcOrd="0" destOrd="0" presId="urn:microsoft.com/office/officeart/2005/8/layout/pList2#1"/>
    <dgm:cxn modelId="{5A57D7CD-FC91-4CD6-A530-6A886A9C69B5}" type="presOf" srcId="{C9399749-B234-4069-A7FE-CC053B8C9ED6}" destId="{C09E37DD-4998-4BF3-9F17-687C889A11A7}" srcOrd="0" destOrd="0" presId="urn:microsoft.com/office/officeart/2005/8/layout/pList2#1"/>
    <dgm:cxn modelId="{A9A4D7A8-F3A0-47BA-8C26-66B34CA3E9AB}" srcId="{13590FA9-3C21-430F-A47F-FA3515446FDA}" destId="{EF982042-F9C1-4420-8922-52FBEBB1CC4F}" srcOrd="0" destOrd="0" parTransId="{A863B747-B49B-487F-A21F-523A9B836800}" sibTransId="{C9399749-B234-4069-A7FE-CC053B8C9ED6}"/>
    <dgm:cxn modelId="{399607C0-F841-4FD3-BE64-6FAF448CFF67}" type="presParOf" srcId="{53CACEE0-B064-43EB-8E81-970FAD226FB8}" destId="{6F0D62C9-01DA-4299-9B69-6BD49A6D34C0}" srcOrd="0" destOrd="0" presId="urn:microsoft.com/office/officeart/2005/8/layout/pList2#1"/>
    <dgm:cxn modelId="{F885A9F3-8E63-40F0-BBE9-9FCAC7CAAEEF}" type="presParOf" srcId="{53CACEE0-B064-43EB-8E81-970FAD226FB8}" destId="{03E552B4-2937-4039-8FC8-F90CA2518B0C}" srcOrd="1" destOrd="0" presId="urn:microsoft.com/office/officeart/2005/8/layout/pList2#1"/>
    <dgm:cxn modelId="{5661AE3F-A522-4138-8ACA-D1143F9B9F00}" type="presParOf" srcId="{03E552B4-2937-4039-8FC8-F90CA2518B0C}" destId="{4873ECD9-E205-44D0-95F8-9D3DBD495981}" srcOrd="0" destOrd="0" presId="urn:microsoft.com/office/officeart/2005/8/layout/pList2#1"/>
    <dgm:cxn modelId="{614D0B95-E70C-41CE-85A1-D5FAD7949F89}" type="presParOf" srcId="{4873ECD9-E205-44D0-95F8-9D3DBD495981}" destId="{1A894428-79CB-423C-BB4D-30A6C3E77BCE}" srcOrd="0" destOrd="0" presId="urn:microsoft.com/office/officeart/2005/8/layout/pList2#1"/>
    <dgm:cxn modelId="{35679CAA-9C19-4E49-A5FD-AF2B1ADD9C6D}" type="presParOf" srcId="{4873ECD9-E205-44D0-95F8-9D3DBD495981}" destId="{D89F4ADE-628E-4169-B7F9-2A2F81C4F94D}" srcOrd="1" destOrd="0" presId="urn:microsoft.com/office/officeart/2005/8/layout/pList2#1"/>
    <dgm:cxn modelId="{85A1C2DD-7F52-452A-8E68-7ED2FA632DAC}" type="presParOf" srcId="{4873ECD9-E205-44D0-95F8-9D3DBD495981}" destId="{EFF86632-F075-422D-A5F0-BA26FE2CFA75}" srcOrd="2" destOrd="0" presId="urn:microsoft.com/office/officeart/2005/8/layout/pList2#1"/>
    <dgm:cxn modelId="{60DF190A-EBAB-459C-A176-8B90962E4325}" type="presParOf" srcId="{03E552B4-2937-4039-8FC8-F90CA2518B0C}" destId="{C09E37DD-4998-4BF3-9F17-687C889A11A7}" srcOrd="1" destOrd="0" presId="urn:microsoft.com/office/officeart/2005/8/layout/pList2#1"/>
    <dgm:cxn modelId="{AEEED58C-0645-4DD6-9C72-F0D4197ECFD1}" type="presParOf" srcId="{03E552B4-2937-4039-8FC8-F90CA2518B0C}" destId="{CD5BC70F-FA51-4927-A137-C13F60649B8D}" srcOrd="2" destOrd="0" presId="urn:microsoft.com/office/officeart/2005/8/layout/pList2#1"/>
    <dgm:cxn modelId="{57FBE790-7399-47E3-95D7-A2EE63B8EAC1}" type="presParOf" srcId="{CD5BC70F-FA51-4927-A137-C13F60649B8D}" destId="{51541D23-952B-4D22-B39C-31786E038924}" srcOrd="0" destOrd="0" presId="urn:microsoft.com/office/officeart/2005/8/layout/pList2#1"/>
    <dgm:cxn modelId="{A7A6C629-D92C-4061-AE02-6F62ADBB6EC3}" type="presParOf" srcId="{CD5BC70F-FA51-4927-A137-C13F60649B8D}" destId="{52D80836-B2A4-41EB-9E73-1B9F9850BD97}" srcOrd="1" destOrd="0" presId="urn:microsoft.com/office/officeart/2005/8/layout/pList2#1"/>
    <dgm:cxn modelId="{5042048E-3506-4922-AA1E-C36C3DFD0EF9}" type="presParOf" srcId="{CD5BC70F-FA51-4927-A137-C13F60649B8D}" destId="{A9DC371F-F86A-4FCC-A5AC-A91CED73D335}" srcOrd="2" destOrd="0" presId="urn:microsoft.com/office/officeart/2005/8/layout/pList2#1"/>
    <dgm:cxn modelId="{004A83F9-AA1A-4F1F-83EC-201F7BC04F29}" type="presParOf" srcId="{03E552B4-2937-4039-8FC8-F90CA2518B0C}" destId="{89F6B771-BEB7-44A4-91AC-1CA6C263E81C}" srcOrd="3" destOrd="0" presId="urn:microsoft.com/office/officeart/2005/8/layout/pList2#1"/>
    <dgm:cxn modelId="{9A911AD3-6E1F-428C-9DC8-B25D39FE6DF3}" type="presParOf" srcId="{03E552B4-2937-4039-8FC8-F90CA2518B0C}" destId="{17AF7534-704A-48CB-A511-F7F252A9F3A7}" srcOrd="4" destOrd="0" presId="urn:microsoft.com/office/officeart/2005/8/layout/pList2#1"/>
    <dgm:cxn modelId="{2F7474F0-F7F4-4534-BC55-50E4DFA4A2E2}" type="presParOf" srcId="{17AF7534-704A-48CB-A511-F7F252A9F3A7}" destId="{9F34CAC0-CB82-4436-B173-B3BD25665D1E}" srcOrd="0" destOrd="0" presId="urn:microsoft.com/office/officeart/2005/8/layout/pList2#1"/>
    <dgm:cxn modelId="{B1AB8ADA-A972-4DBB-8542-E62A1B6E7810}" type="presParOf" srcId="{17AF7534-704A-48CB-A511-F7F252A9F3A7}" destId="{BE652D41-3125-4E44-8D0D-ACBABE168383}" srcOrd="1" destOrd="0" presId="urn:microsoft.com/office/officeart/2005/8/layout/pList2#1"/>
    <dgm:cxn modelId="{1747FC71-87DB-432E-9FD8-611B608BFD15}" type="presParOf" srcId="{17AF7534-704A-48CB-A511-F7F252A9F3A7}" destId="{AC6D28BA-13B8-447C-BB0C-C95CAFF52532}" srcOrd="2" destOrd="0" presId="urn:microsoft.com/office/officeart/2005/8/layout/pList2#1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AA11F0-A1EF-4983-B255-923352748DE8}" type="doc">
      <dgm:prSet loTypeId="urn:microsoft.com/office/officeart/2005/8/layout/hierarchy4" loCatId="list" qsTypeId="urn:microsoft.com/office/officeart/2005/8/quickstyle/3d3" qsCatId="3D" csTypeId="urn:microsoft.com/office/officeart/2005/8/colors/colorful1#6" csCatId="colorful" phldr="1"/>
      <dgm:spPr/>
      <dgm:t>
        <a:bodyPr/>
        <a:lstStyle/>
        <a:p>
          <a:endParaRPr lang="ru-RU"/>
        </a:p>
      </dgm:t>
    </dgm:pt>
    <dgm:pt modelId="{D9AABCDA-4842-48CA-8925-12D4943EA3E8}">
      <dgm:prSet custT="1"/>
      <dgm:spPr/>
      <dgm:t>
        <a:bodyPr/>
        <a:lstStyle/>
        <a:p>
          <a:pPr rtl="0"/>
          <a:r>
            <a:rPr lang="ru-RU" sz="3200" dirty="0" smtClean="0">
              <a:latin typeface="Arial" pitchFamily="34" charset="0"/>
              <a:cs typeface="Arial" pitchFamily="34" charset="0"/>
            </a:rPr>
            <a:t>Образовательное пространство обеспечивает:</a:t>
          </a:r>
          <a:endParaRPr lang="ru-RU" sz="3200" dirty="0">
            <a:latin typeface="Arial" pitchFamily="34" charset="0"/>
            <a:cs typeface="Arial" pitchFamily="34" charset="0"/>
          </a:endParaRPr>
        </a:p>
      </dgm:t>
    </dgm:pt>
    <dgm:pt modelId="{DA914716-7149-4022-AD31-1AF39D142151}" type="parTrans" cxnId="{038D3698-220E-48BD-B9F4-B7D1455680B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9A4F129-DF63-4C1E-9A9D-9936FD4FE711}" type="sibTrans" cxnId="{038D3698-220E-48BD-B9F4-B7D1455680B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6F57A7F-40D6-4C2B-83C5-FCC706206354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ru-RU" sz="2400" b="1" dirty="0" smtClean="0">
              <a:latin typeface="Arial" pitchFamily="34" charset="0"/>
              <a:cs typeface="Arial" pitchFamily="34" charset="0"/>
            </a:rPr>
            <a:t>Активность</a:t>
          </a:r>
          <a:br>
            <a:rPr lang="ru-RU" sz="2400" b="1" dirty="0" smtClean="0">
              <a:latin typeface="Arial" pitchFamily="34" charset="0"/>
              <a:cs typeface="Arial" pitchFamily="34" charset="0"/>
            </a:rPr>
          </a:br>
          <a:r>
            <a:rPr lang="ru-RU" sz="2000" b="1" dirty="0" smtClean="0">
              <a:latin typeface="Arial" pitchFamily="34" charset="0"/>
              <a:cs typeface="Arial" pitchFamily="34" charset="0"/>
            </a:rPr>
            <a:t>(для всех категорий воспитанников)</a:t>
          </a:r>
          <a:r>
            <a:rPr lang="ru-RU" sz="2400" b="1" dirty="0" smtClean="0">
              <a:latin typeface="Arial" pitchFamily="34" charset="0"/>
              <a:cs typeface="Arial" pitchFamily="34" charset="0"/>
            </a:rPr>
            <a:t>: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4F168747-DAB6-47DC-8206-C357DF15C563}" type="parTrans" cxnId="{0FA40CCE-8FAC-413D-87A5-848EFF95AE7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F4A5D50-F926-48F6-8B41-3A84CEBA058B}" type="sibTrans" cxnId="{0FA40CCE-8FAC-413D-87A5-848EFF95AE7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998CA7F-43CE-41BC-9C6A-55882D09CB24}">
      <dgm:prSet custT="1"/>
      <dgm:spPr>
        <a:solidFill>
          <a:srgbClr val="18E9EE"/>
        </a:solidFill>
      </dgm:spPr>
      <dgm:t>
        <a:bodyPr/>
        <a:lstStyle/>
        <a:p>
          <a:pPr rtl="0"/>
          <a:r>
            <a:rPr lang="ru-RU" sz="20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игро-вую</a:t>
          </a:r>
          <a:endParaRPr lang="ru-RU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D388E7B-34A4-43FE-9E73-DCEB53F00DFB}" type="parTrans" cxnId="{117985A0-3098-4BAE-9614-849DF576E08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58B0C71-0B03-425D-911C-17994D28646B}" type="sibTrans" cxnId="{117985A0-3098-4BAE-9614-849DF576E08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43FE859-5F9D-46CE-8691-DFC9E38DDB83}">
      <dgm:prSet custT="1"/>
      <dgm:spPr>
        <a:solidFill>
          <a:srgbClr val="18E9EE"/>
        </a:solidFill>
      </dgm:spPr>
      <dgm:t>
        <a:bodyPr/>
        <a:lstStyle/>
        <a:p>
          <a:pPr rtl="0"/>
          <a:r>
            <a:rPr lang="ru-RU" sz="20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позна-ватель-ную</a:t>
          </a:r>
          <a:endParaRPr lang="ru-RU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4B2B01A-E4D9-45C1-A99D-A7067534D477}" type="parTrans" cxnId="{40813BAA-75F8-41B6-8959-BD63EF2F90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4225E57-E947-4B08-A2F1-D3F7A5DCEB2A}" type="sibTrans" cxnId="{40813BAA-75F8-41B6-8959-BD63EF2F90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548A0BB-5030-49DE-A83B-4358A0A2EA7C}">
      <dgm:prSet custT="1"/>
      <dgm:spPr>
        <a:solidFill>
          <a:srgbClr val="18E9EE"/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творческую</a:t>
          </a:r>
          <a:endParaRPr lang="ru-RU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C54C4E1-517A-4692-AE45-1FCF6A0F931D}" type="parTrans" cxnId="{AEA323DF-D7C9-4B58-AB00-C16D947FCCD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1BEFAF6-ED47-4201-827A-0669459A6A8D}" type="sibTrans" cxnId="{AEA323DF-D7C9-4B58-AB00-C16D947FCCD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A9FBD6B-0926-499B-98B5-2A01BB0161B0}">
      <dgm:prSet custT="1"/>
      <dgm:spPr>
        <a:solidFill>
          <a:srgbClr val="18E9EE"/>
        </a:solidFill>
      </dgm:spPr>
      <dgm:t>
        <a:bodyPr/>
        <a:lstStyle/>
        <a:p>
          <a:pPr rtl="0">
            <a:lnSpc>
              <a:spcPct val="80000"/>
            </a:lnSpc>
            <a:spcAft>
              <a:spcPts val="0"/>
            </a:spcAft>
          </a:pPr>
          <a:r>
            <a:rPr lang="ru-RU" sz="20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иссле-довательскую</a:t>
          </a:r>
          <a:r>
            <a: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 + </a:t>
          </a:r>
          <a:r>
            <a:rPr lang="ru-RU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экспери-ментирование</a:t>
          </a:r>
          <a:r>
            <a: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с </a:t>
          </a:r>
          <a:r>
            <a:rPr lang="ru-RU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дос-тупными</a:t>
          </a:r>
          <a:r>
            <a: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материалами, в т.ч. с песком и водой)</a:t>
          </a:r>
          <a:endParaRPr lang="ru-RU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564C0DF-6280-427E-B4A5-52A446712336}" type="parTrans" cxnId="{AA405F70-1BDE-4863-85B0-DDAF21986AA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3073084-26A8-4884-9A9E-FB0BCC346745}" type="sibTrans" cxnId="{AA405F70-1BDE-4863-85B0-DDAF21986AA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D9CF88F-8BD2-4EC0-B0A6-BA3B9CBE304E}">
      <dgm:prSet custT="1"/>
      <dgm:spPr>
        <a:solidFill>
          <a:srgbClr val="18E9EE"/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двигательную </a:t>
          </a:r>
          <a:r>
            <a: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(в т.ч. развитие крупной и мелкой моторики, участие в </a:t>
          </a:r>
          <a:r>
            <a:rPr lang="ru-RU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подвиж-ных</a:t>
          </a:r>
          <a:r>
            <a: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играх и </a:t>
          </a:r>
          <a:r>
            <a:rPr lang="ru-RU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соревно-ваниях</a:t>
          </a:r>
          <a:r>
            <a: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)</a:t>
          </a:r>
          <a:endParaRPr lang="ru-RU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C4DA89B-E6F8-470D-B18E-F5B4F51EE186}" type="parTrans" cxnId="{3F99389E-F3F3-47B3-B57D-BBB47834736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2EB5D63-B1F9-4727-A81E-DE8B3B25B734}" type="sibTrans" cxnId="{3F99389E-F3F3-47B3-B57D-BBB47834736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C8BEC50-1CBC-4F72-BB6D-8367F1E9DEDC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Эмоциональное </a:t>
          </a:r>
          <a:r>
            <a:rPr lang="ru-RU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благо-полу-чие</a:t>
          </a:r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b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ru-RU" sz="16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во </a:t>
          </a:r>
          <a:r>
            <a:rPr lang="ru-RU" sz="1600" b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взаи-модейст-вии</a:t>
          </a:r>
          <a:r>
            <a:rPr lang="ru-RU" sz="16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с </a:t>
          </a:r>
          <a:r>
            <a:rPr lang="ru-RU" sz="1600" b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предметно-прос-транст-венным</a:t>
          </a:r>
          <a:r>
            <a:rPr lang="ru-RU" sz="16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окружением</a:t>
          </a:r>
          <a:endParaRPr lang="ru-RU" sz="16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853B3CB-A6A2-4164-8214-BC793DA20E2B}" type="parTrans" cxnId="{71F4798C-F6E9-4FDE-8252-24ED22FBA38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E7AF7A-E336-4EC3-BBD8-495B45C0F0C8}" type="sibTrans" cxnId="{71F4798C-F6E9-4FDE-8252-24ED22FBA38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36CBA1D-2B15-4C7E-A0EC-93527AF7E175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ru-RU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Воз-мож-ность</a:t>
          </a:r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само-выра-жения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E9F2085-8103-40C6-8A97-B35209C05DC0}" type="parTrans" cxnId="{D60CB2E6-4201-4D64-825F-D4CE3CAADB3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CE6460F-FF1B-48D3-AA7F-A6D3BB7AB4F4}" type="sibTrans" cxnId="{D60CB2E6-4201-4D64-825F-D4CE3CAADB3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E40D80C-53D8-4F5B-AB65-14E55E1AF6F1}" type="pres">
      <dgm:prSet presAssocID="{B4AA11F0-A1EF-4983-B255-923352748DE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0C5705C-C79D-4D82-A1F9-F1BB3E569085}" type="pres">
      <dgm:prSet presAssocID="{D9AABCDA-4842-48CA-8925-12D4943EA3E8}" presName="vertOne" presStyleCnt="0"/>
      <dgm:spPr/>
    </dgm:pt>
    <dgm:pt modelId="{D1318776-8AC0-4698-9035-B993EFD38300}" type="pres">
      <dgm:prSet presAssocID="{D9AABCDA-4842-48CA-8925-12D4943EA3E8}" presName="txOne" presStyleLbl="node0" presStyleIdx="0" presStyleCnt="1" custScaleY="55538" custLinFactNeighborX="32" custLinFactNeighborY="-529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E1E7D8-392B-4AD9-92FF-279833F31763}" type="pres">
      <dgm:prSet presAssocID="{D9AABCDA-4842-48CA-8925-12D4943EA3E8}" presName="parTransOne" presStyleCnt="0"/>
      <dgm:spPr/>
    </dgm:pt>
    <dgm:pt modelId="{7169A0C2-E8C5-4CDF-8D1D-DACA648FF160}" type="pres">
      <dgm:prSet presAssocID="{D9AABCDA-4842-48CA-8925-12D4943EA3E8}" presName="horzOne" presStyleCnt="0"/>
      <dgm:spPr/>
    </dgm:pt>
    <dgm:pt modelId="{2E430630-2D3F-4F9F-93B8-1F27610AC6BB}" type="pres">
      <dgm:prSet presAssocID="{36F57A7F-40D6-4C2B-83C5-FCC706206354}" presName="vertTwo" presStyleCnt="0"/>
      <dgm:spPr/>
    </dgm:pt>
    <dgm:pt modelId="{F22E20D9-380B-4542-8F20-5EEF9C7B00AE}" type="pres">
      <dgm:prSet presAssocID="{36F57A7F-40D6-4C2B-83C5-FCC706206354}" presName="txTwo" presStyleLbl="node2" presStyleIdx="0" presStyleCnt="3" custScaleY="52714" custLinFactNeighborY="22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CDCA4D-36B4-43FB-B973-F69A68926D16}" type="pres">
      <dgm:prSet presAssocID="{36F57A7F-40D6-4C2B-83C5-FCC706206354}" presName="parTransTwo" presStyleCnt="0"/>
      <dgm:spPr/>
    </dgm:pt>
    <dgm:pt modelId="{005255C3-DAC7-4D6F-BDD9-5A5865EA4C00}" type="pres">
      <dgm:prSet presAssocID="{36F57A7F-40D6-4C2B-83C5-FCC706206354}" presName="horzTwo" presStyleCnt="0"/>
      <dgm:spPr/>
    </dgm:pt>
    <dgm:pt modelId="{1E37BA56-8E5B-4E34-87DB-3F348CAA59AC}" type="pres">
      <dgm:prSet presAssocID="{8998CA7F-43CE-41BC-9C6A-55882D09CB24}" presName="vertThree" presStyleCnt="0"/>
      <dgm:spPr/>
    </dgm:pt>
    <dgm:pt modelId="{2C193A6E-6BD2-4290-A04D-B73C4E5C36AF}" type="pres">
      <dgm:prSet presAssocID="{8998CA7F-43CE-41BC-9C6A-55882D09CB24}" presName="txThree" presStyleLbl="node3" presStyleIdx="0" presStyleCnt="5" custScaleY="184164" custLinFactNeighborY="-1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F096BE-AC1E-4861-B3E6-BFE5721EE444}" type="pres">
      <dgm:prSet presAssocID="{8998CA7F-43CE-41BC-9C6A-55882D09CB24}" presName="horzThree" presStyleCnt="0"/>
      <dgm:spPr/>
    </dgm:pt>
    <dgm:pt modelId="{9EF6AB03-8586-4503-8687-0BCCBDBAA831}" type="pres">
      <dgm:prSet presAssocID="{A58B0C71-0B03-425D-911C-17994D28646B}" presName="sibSpaceThree" presStyleCnt="0"/>
      <dgm:spPr/>
    </dgm:pt>
    <dgm:pt modelId="{5F5AFC78-2F08-4394-A1A6-7C785401E3EF}" type="pres">
      <dgm:prSet presAssocID="{743FE859-5F9D-46CE-8691-DFC9E38DDB83}" presName="vertThree" presStyleCnt="0"/>
      <dgm:spPr/>
    </dgm:pt>
    <dgm:pt modelId="{5FA8FA50-23EE-4D83-860E-2FD516313B9A}" type="pres">
      <dgm:prSet presAssocID="{743FE859-5F9D-46CE-8691-DFC9E38DDB83}" presName="txThree" presStyleLbl="node3" presStyleIdx="1" presStyleCnt="5" custScaleY="184164" custLinFactNeighborY="-1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223F23-604D-45FF-8FAF-5A19C69653FA}" type="pres">
      <dgm:prSet presAssocID="{743FE859-5F9D-46CE-8691-DFC9E38DDB83}" presName="horzThree" presStyleCnt="0"/>
      <dgm:spPr/>
    </dgm:pt>
    <dgm:pt modelId="{80F3017D-25B2-48F8-9BD5-F2C829E01621}" type="pres">
      <dgm:prSet presAssocID="{14225E57-E947-4B08-A2F1-D3F7A5DCEB2A}" presName="sibSpaceThree" presStyleCnt="0"/>
      <dgm:spPr/>
    </dgm:pt>
    <dgm:pt modelId="{EB934F67-A3A4-45EA-8DBC-54CF39330199}" type="pres">
      <dgm:prSet presAssocID="{5548A0BB-5030-49DE-A83B-4358A0A2EA7C}" presName="vertThree" presStyleCnt="0"/>
      <dgm:spPr/>
    </dgm:pt>
    <dgm:pt modelId="{AEE42240-4B4D-40FE-B142-255499C6EAD0}" type="pres">
      <dgm:prSet presAssocID="{5548A0BB-5030-49DE-A83B-4358A0A2EA7C}" presName="txThree" presStyleLbl="node3" presStyleIdx="2" presStyleCnt="5" custScaleY="184164" custLinFactNeighborY="-1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0376B7-B1A5-4FE9-BA95-A23B8D6B9CD9}" type="pres">
      <dgm:prSet presAssocID="{5548A0BB-5030-49DE-A83B-4358A0A2EA7C}" presName="horzThree" presStyleCnt="0"/>
      <dgm:spPr/>
    </dgm:pt>
    <dgm:pt modelId="{85A0A254-08B9-48CB-9958-30DE74897B6C}" type="pres">
      <dgm:prSet presAssocID="{71BEFAF6-ED47-4201-827A-0669459A6A8D}" presName="sibSpaceThree" presStyleCnt="0"/>
      <dgm:spPr/>
    </dgm:pt>
    <dgm:pt modelId="{1BDCC9FD-AEB3-4687-9373-07544080EB66}" type="pres">
      <dgm:prSet presAssocID="{9A9FBD6B-0926-499B-98B5-2A01BB0161B0}" presName="vertThree" presStyleCnt="0"/>
      <dgm:spPr/>
    </dgm:pt>
    <dgm:pt modelId="{2197B9C5-0892-4005-BF97-D50ECC879E42}" type="pres">
      <dgm:prSet presAssocID="{9A9FBD6B-0926-499B-98B5-2A01BB0161B0}" presName="txThree" presStyleLbl="node3" presStyleIdx="3" presStyleCnt="5" custScaleY="184164" custLinFactNeighborY="-1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A6B2EA-3EFA-412F-8CA5-9EA865B664BC}" type="pres">
      <dgm:prSet presAssocID="{9A9FBD6B-0926-499B-98B5-2A01BB0161B0}" presName="horzThree" presStyleCnt="0"/>
      <dgm:spPr/>
    </dgm:pt>
    <dgm:pt modelId="{E6194AF4-1E6E-4586-B917-99F01456A05C}" type="pres">
      <dgm:prSet presAssocID="{73073084-26A8-4884-9A9E-FB0BCC346745}" presName="sibSpaceThree" presStyleCnt="0"/>
      <dgm:spPr/>
    </dgm:pt>
    <dgm:pt modelId="{2378D216-D845-4F6E-9193-E135C5C5701C}" type="pres">
      <dgm:prSet presAssocID="{5D9CF88F-8BD2-4EC0-B0A6-BA3B9CBE304E}" presName="vertThree" presStyleCnt="0"/>
      <dgm:spPr/>
    </dgm:pt>
    <dgm:pt modelId="{7758B1D5-3691-471C-8726-CD9E415A4BCE}" type="pres">
      <dgm:prSet presAssocID="{5D9CF88F-8BD2-4EC0-B0A6-BA3B9CBE304E}" presName="txThree" presStyleLbl="node3" presStyleIdx="4" presStyleCnt="5" custScaleY="184164" custLinFactNeighborY="-1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1C406A-A0DB-45DF-AB34-11753EC41331}" type="pres">
      <dgm:prSet presAssocID="{5D9CF88F-8BD2-4EC0-B0A6-BA3B9CBE304E}" presName="horzThree" presStyleCnt="0"/>
      <dgm:spPr/>
    </dgm:pt>
    <dgm:pt modelId="{D9317B21-8EB0-4AEC-AE09-7EDFB58C495A}" type="pres">
      <dgm:prSet presAssocID="{9F4A5D50-F926-48F6-8B41-3A84CEBA058B}" presName="sibSpaceTwo" presStyleCnt="0"/>
      <dgm:spPr/>
    </dgm:pt>
    <dgm:pt modelId="{F84A8CB8-1348-4883-A424-2A932902BF9F}" type="pres">
      <dgm:prSet presAssocID="{2C8BEC50-1CBC-4F72-BB6D-8367F1E9DEDC}" presName="vertTwo" presStyleCnt="0"/>
      <dgm:spPr/>
    </dgm:pt>
    <dgm:pt modelId="{C6184971-2AFD-4876-AC66-47C159AF2D21}" type="pres">
      <dgm:prSet presAssocID="{2C8BEC50-1CBC-4F72-BB6D-8367F1E9DEDC}" presName="txTwo" presStyleLbl="node2" presStyleIdx="1" presStyleCnt="3" custScaleY="273689" custLinFactNeighborY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2AD0FB-76E5-4F21-9F13-1D9586648909}" type="pres">
      <dgm:prSet presAssocID="{2C8BEC50-1CBC-4F72-BB6D-8367F1E9DEDC}" presName="horzTwo" presStyleCnt="0"/>
      <dgm:spPr/>
    </dgm:pt>
    <dgm:pt modelId="{46FBFED8-DA2C-49D5-A414-E9685C18B841}" type="pres">
      <dgm:prSet presAssocID="{79E7AF7A-E336-4EC3-BBD8-495B45C0F0C8}" presName="sibSpaceTwo" presStyleCnt="0"/>
      <dgm:spPr/>
    </dgm:pt>
    <dgm:pt modelId="{46D3AAD0-0DFD-4C55-A39D-709195409DDB}" type="pres">
      <dgm:prSet presAssocID="{B36CBA1D-2B15-4C7E-A0EC-93527AF7E175}" presName="vertTwo" presStyleCnt="0"/>
      <dgm:spPr/>
    </dgm:pt>
    <dgm:pt modelId="{BD4EBAB8-609C-4A38-ACDF-C4F809AEE2F8}" type="pres">
      <dgm:prSet presAssocID="{B36CBA1D-2B15-4C7E-A0EC-93527AF7E175}" presName="txTwo" presStyleLbl="node2" presStyleIdx="2" presStyleCnt="3" custScaleY="273689" custLinFactNeighborX="8243" custLinFactNeighborY="89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DD3A2E-ECDC-46AA-987A-7DF29D90995A}" type="pres">
      <dgm:prSet presAssocID="{B36CBA1D-2B15-4C7E-A0EC-93527AF7E175}" presName="horzTwo" presStyleCnt="0"/>
      <dgm:spPr/>
    </dgm:pt>
  </dgm:ptLst>
  <dgm:cxnLst>
    <dgm:cxn modelId="{B2F7A960-80E8-4F8D-B8AF-BF19E58CC7D5}" type="presOf" srcId="{9A9FBD6B-0926-499B-98B5-2A01BB0161B0}" destId="{2197B9C5-0892-4005-BF97-D50ECC879E42}" srcOrd="0" destOrd="0" presId="urn:microsoft.com/office/officeart/2005/8/layout/hierarchy4"/>
    <dgm:cxn modelId="{7E2270E8-0905-4695-9FD2-A235725F8B0D}" type="presOf" srcId="{B4AA11F0-A1EF-4983-B255-923352748DE8}" destId="{3E40D80C-53D8-4F5B-AB65-14E55E1AF6F1}" srcOrd="0" destOrd="0" presId="urn:microsoft.com/office/officeart/2005/8/layout/hierarchy4"/>
    <dgm:cxn modelId="{A217FB02-1FE5-4F55-96DA-6AF215965343}" type="presOf" srcId="{D9AABCDA-4842-48CA-8925-12D4943EA3E8}" destId="{D1318776-8AC0-4698-9035-B993EFD38300}" srcOrd="0" destOrd="0" presId="urn:microsoft.com/office/officeart/2005/8/layout/hierarchy4"/>
    <dgm:cxn modelId="{117985A0-3098-4BAE-9614-849DF576E089}" srcId="{36F57A7F-40D6-4C2B-83C5-FCC706206354}" destId="{8998CA7F-43CE-41BC-9C6A-55882D09CB24}" srcOrd="0" destOrd="0" parTransId="{3D388E7B-34A4-43FE-9E73-DCEB53F00DFB}" sibTransId="{A58B0C71-0B03-425D-911C-17994D28646B}"/>
    <dgm:cxn modelId="{0FA40CCE-8FAC-413D-87A5-848EFF95AE7C}" srcId="{D9AABCDA-4842-48CA-8925-12D4943EA3E8}" destId="{36F57A7F-40D6-4C2B-83C5-FCC706206354}" srcOrd="0" destOrd="0" parTransId="{4F168747-DAB6-47DC-8206-C357DF15C563}" sibTransId="{9F4A5D50-F926-48F6-8B41-3A84CEBA058B}"/>
    <dgm:cxn modelId="{3F99389E-F3F3-47B3-B57D-BBB478347360}" srcId="{36F57A7F-40D6-4C2B-83C5-FCC706206354}" destId="{5D9CF88F-8BD2-4EC0-B0A6-BA3B9CBE304E}" srcOrd="4" destOrd="0" parTransId="{4C4DA89B-E6F8-470D-B18E-F5B4F51EE186}" sibTransId="{92EB5D63-B1F9-4727-A81E-DE8B3B25B734}"/>
    <dgm:cxn modelId="{1E380BBB-7106-4FFC-891E-AAAC7757A692}" type="presOf" srcId="{5D9CF88F-8BD2-4EC0-B0A6-BA3B9CBE304E}" destId="{7758B1D5-3691-471C-8726-CD9E415A4BCE}" srcOrd="0" destOrd="0" presId="urn:microsoft.com/office/officeart/2005/8/layout/hierarchy4"/>
    <dgm:cxn modelId="{40813BAA-75F8-41B6-8959-BD63EF2F900E}" srcId="{36F57A7F-40D6-4C2B-83C5-FCC706206354}" destId="{743FE859-5F9D-46CE-8691-DFC9E38DDB83}" srcOrd="1" destOrd="0" parTransId="{E4B2B01A-E4D9-45C1-A99D-A7067534D477}" sibTransId="{14225E57-E947-4B08-A2F1-D3F7A5DCEB2A}"/>
    <dgm:cxn modelId="{D60CB2E6-4201-4D64-825F-D4CE3CAADB36}" srcId="{D9AABCDA-4842-48CA-8925-12D4943EA3E8}" destId="{B36CBA1D-2B15-4C7E-A0EC-93527AF7E175}" srcOrd="2" destOrd="0" parTransId="{BE9F2085-8103-40C6-8A97-B35209C05DC0}" sibTransId="{FCE6460F-FF1B-48D3-AA7F-A6D3BB7AB4F4}"/>
    <dgm:cxn modelId="{038D3698-220E-48BD-B9F4-B7D1455680BC}" srcId="{B4AA11F0-A1EF-4983-B255-923352748DE8}" destId="{D9AABCDA-4842-48CA-8925-12D4943EA3E8}" srcOrd="0" destOrd="0" parTransId="{DA914716-7149-4022-AD31-1AF39D142151}" sibTransId="{C9A4F129-DF63-4C1E-9A9D-9936FD4FE711}"/>
    <dgm:cxn modelId="{C95ADD87-D7E9-4ADA-8C87-20E4186293B1}" type="presOf" srcId="{36F57A7F-40D6-4C2B-83C5-FCC706206354}" destId="{F22E20D9-380B-4542-8F20-5EEF9C7B00AE}" srcOrd="0" destOrd="0" presId="urn:microsoft.com/office/officeart/2005/8/layout/hierarchy4"/>
    <dgm:cxn modelId="{1FCFBE55-90B6-433F-9FD5-B7E712F048D3}" type="presOf" srcId="{5548A0BB-5030-49DE-A83B-4358A0A2EA7C}" destId="{AEE42240-4B4D-40FE-B142-255499C6EAD0}" srcOrd="0" destOrd="0" presId="urn:microsoft.com/office/officeart/2005/8/layout/hierarchy4"/>
    <dgm:cxn modelId="{71F4798C-F6E9-4FDE-8252-24ED22FBA387}" srcId="{D9AABCDA-4842-48CA-8925-12D4943EA3E8}" destId="{2C8BEC50-1CBC-4F72-BB6D-8367F1E9DEDC}" srcOrd="1" destOrd="0" parTransId="{3853B3CB-A6A2-4164-8214-BC793DA20E2B}" sibTransId="{79E7AF7A-E336-4EC3-BBD8-495B45C0F0C8}"/>
    <dgm:cxn modelId="{AB2CEB53-2BD6-4FC2-B279-BB1BA0E33B59}" type="presOf" srcId="{2C8BEC50-1CBC-4F72-BB6D-8367F1E9DEDC}" destId="{C6184971-2AFD-4876-AC66-47C159AF2D21}" srcOrd="0" destOrd="0" presId="urn:microsoft.com/office/officeart/2005/8/layout/hierarchy4"/>
    <dgm:cxn modelId="{AA405F70-1BDE-4863-85B0-DDAF21986AA0}" srcId="{36F57A7F-40D6-4C2B-83C5-FCC706206354}" destId="{9A9FBD6B-0926-499B-98B5-2A01BB0161B0}" srcOrd="3" destOrd="0" parTransId="{D564C0DF-6280-427E-B4A5-52A446712336}" sibTransId="{73073084-26A8-4884-9A9E-FB0BCC346745}"/>
    <dgm:cxn modelId="{23B2525A-965D-43F5-A4C7-4636ABA8D464}" type="presOf" srcId="{B36CBA1D-2B15-4C7E-A0EC-93527AF7E175}" destId="{BD4EBAB8-609C-4A38-ACDF-C4F809AEE2F8}" srcOrd="0" destOrd="0" presId="urn:microsoft.com/office/officeart/2005/8/layout/hierarchy4"/>
    <dgm:cxn modelId="{31A1C048-45EC-4055-ABF0-FD5DC9A215BC}" type="presOf" srcId="{743FE859-5F9D-46CE-8691-DFC9E38DDB83}" destId="{5FA8FA50-23EE-4D83-860E-2FD516313B9A}" srcOrd="0" destOrd="0" presId="urn:microsoft.com/office/officeart/2005/8/layout/hierarchy4"/>
    <dgm:cxn modelId="{AEA323DF-D7C9-4B58-AB00-C16D947FCCD4}" srcId="{36F57A7F-40D6-4C2B-83C5-FCC706206354}" destId="{5548A0BB-5030-49DE-A83B-4358A0A2EA7C}" srcOrd="2" destOrd="0" parTransId="{6C54C4E1-517A-4692-AE45-1FCF6A0F931D}" sibTransId="{71BEFAF6-ED47-4201-827A-0669459A6A8D}"/>
    <dgm:cxn modelId="{CEA435AC-EFDE-41E0-A647-C4D6DC638897}" type="presOf" srcId="{8998CA7F-43CE-41BC-9C6A-55882D09CB24}" destId="{2C193A6E-6BD2-4290-A04D-B73C4E5C36AF}" srcOrd="0" destOrd="0" presId="urn:microsoft.com/office/officeart/2005/8/layout/hierarchy4"/>
    <dgm:cxn modelId="{00A6B945-09E1-4217-99DF-C4E41FB9592A}" type="presParOf" srcId="{3E40D80C-53D8-4F5B-AB65-14E55E1AF6F1}" destId="{C0C5705C-C79D-4D82-A1F9-F1BB3E569085}" srcOrd="0" destOrd="0" presId="urn:microsoft.com/office/officeart/2005/8/layout/hierarchy4"/>
    <dgm:cxn modelId="{F0F1C7D4-F2C7-402C-BD61-2FEDDBF750C0}" type="presParOf" srcId="{C0C5705C-C79D-4D82-A1F9-F1BB3E569085}" destId="{D1318776-8AC0-4698-9035-B993EFD38300}" srcOrd="0" destOrd="0" presId="urn:microsoft.com/office/officeart/2005/8/layout/hierarchy4"/>
    <dgm:cxn modelId="{2F08C27C-D6D4-41CF-83F5-95C97C03CEB8}" type="presParOf" srcId="{C0C5705C-C79D-4D82-A1F9-F1BB3E569085}" destId="{CDE1E7D8-392B-4AD9-92FF-279833F31763}" srcOrd="1" destOrd="0" presId="urn:microsoft.com/office/officeart/2005/8/layout/hierarchy4"/>
    <dgm:cxn modelId="{2C9C5C99-DB44-4C26-9A0D-51C3D0C7AB88}" type="presParOf" srcId="{C0C5705C-C79D-4D82-A1F9-F1BB3E569085}" destId="{7169A0C2-E8C5-4CDF-8D1D-DACA648FF160}" srcOrd="2" destOrd="0" presId="urn:microsoft.com/office/officeart/2005/8/layout/hierarchy4"/>
    <dgm:cxn modelId="{C0489EFC-1A01-4A14-B6D2-048AFA9D60F9}" type="presParOf" srcId="{7169A0C2-E8C5-4CDF-8D1D-DACA648FF160}" destId="{2E430630-2D3F-4F9F-93B8-1F27610AC6BB}" srcOrd="0" destOrd="0" presId="urn:microsoft.com/office/officeart/2005/8/layout/hierarchy4"/>
    <dgm:cxn modelId="{AE860F8A-1028-4EE4-8CF9-41F9D568FC73}" type="presParOf" srcId="{2E430630-2D3F-4F9F-93B8-1F27610AC6BB}" destId="{F22E20D9-380B-4542-8F20-5EEF9C7B00AE}" srcOrd="0" destOrd="0" presId="urn:microsoft.com/office/officeart/2005/8/layout/hierarchy4"/>
    <dgm:cxn modelId="{4A0B3DC6-9672-48CC-B292-2039A603438C}" type="presParOf" srcId="{2E430630-2D3F-4F9F-93B8-1F27610AC6BB}" destId="{9FCDCA4D-36B4-43FB-B973-F69A68926D16}" srcOrd="1" destOrd="0" presId="urn:microsoft.com/office/officeart/2005/8/layout/hierarchy4"/>
    <dgm:cxn modelId="{417E6404-8167-4AA8-A9CC-F27BE47B6667}" type="presParOf" srcId="{2E430630-2D3F-4F9F-93B8-1F27610AC6BB}" destId="{005255C3-DAC7-4D6F-BDD9-5A5865EA4C00}" srcOrd="2" destOrd="0" presId="urn:microsoft.com/office/officeart/2005/8/layout/hierarchy4"/>
    <dgm:cxn modelId="{205E6CEB-5D56-4C17-8584-6956E9597EDB}" type="presParOf" srcId="{005255C3-DAC7-4D6F-BDD9-5A5865EA4C00}" destId="{1E37BA56-8E5B-4E34-87DB-3F348CAA59AC}" srcOrd="0" destOrd="0" presId="urn:microsoft.com/office/officeart/2005/8/layout/hierarchy4"/>
    <dgm:cxn modelId="{25F59539-4961-4D41-A52C-A2E41637E633}" type="presParOf" srcId="{1E37BA56-8E5B-4E34-87DB-3F348CAA59AC}" destId="{2C193A6E-6BD2-4290-A04D-B73C4E5C36AF}" srcOrd="0" destOrd="0" presId="urn:microsoft.com/office/officeart/2005/8/layout/hierarchy4"/>
    <dgm:cxn modelId="{842420B5-7DC9-41C4-A359-2DC2463C7B8C}" type="presParOf" srcId="{1E37BA56-8E5B-4E34-87DB-3F348CAA59AC}" destId="{B4F096BE-AC1E-4861-B3E6-BFE5721EE444}" srcOrd="1" destOrd="0" presId="urn:microsoft.com/office/officeart/2005/8/layout/hierarchy4"/>
    <dgm:cxn modelId="{8A52C30B-F8B4-4BFE-8431-274B4EFC6AC6}" type="presParOf" srcId="{005255C3-DAC7-4D6F-BDD9-5A5865EA4C00}" destId="{9EF6AB03-8586-4503-8687-0BCCBDBAA831}" srcOrd="1" destOrd="0" presId="urn:microsoft.com/office/officeart/2005/8/layout/hierarchy4"/>
    <dgm:cxn modelId="{A3A5CCFB-8E81-4E68-9D79-B848A2CEDB67}" type="presParOf" srcId="{005255C3-DAC7-4D6F-BDD9-5A5865EA4C00}" destId="{5F5AFC78-2F08-4394-A1A6-7C785401E3EF}" srcOrd="2" destOrd="0" presId="urn:microsoft.com/office/officeart/2005/8/layout/hierarchy4"/>
    <dgm:cxn modelId="{42D7424D-2DE2-4D2F-89B7-BDD31BE8017C}" type="presParOf" srcId="{5F5AFC78-2F08-4394-A1A6-7C785401E3EF}" destId="{5FA8FA50-23EE-4D83-860E-2FD516313B9A}" srcOrd="0" destOrd="0" presId="urn:microsoft.com/office/officeart/2005/8/layout/hierarchy4"/>
    <dgm:cxn modelId="{8C1F3D90-F17B-47FB-885D-D6DE0337E397}" type="presParOf" srcId="{5F5AFC78-2F08-4394-A1A6-7C785401E3EF}" destId="{73223F23-604D-45FF-8FAF-5A19C69653FA}" srcOrd="1" destOrd="0" presId="urn:microsoft.com/office/officeart/2005/8/layout/hierarchy4"/>
    <dgm:cxn modelId="{A57530D6-9D8C-44A5-8296-56A210FDF265}" type="presParOf" srcId="{005255C3-DAC7-4D6F-BDD9-5A5865EA4C00}" destId="{80F3017D-25B2-48F8-9BD5-F2C829E01621}" srcOrd="3" destOrd="0" presId="urn:microsoft.com/office/officeart/2005/8/layout/hierarchy4"/>
    <dgm:cxn modelId="{C4EDB890-2FFF-416A-BD78-A78B0DD8FBC2}" type="presParOf" srcId="{005255C3-DAC7-4D6F-BDD9-5A5865EA4C00}" destId="{EB934F67-A3A4-45EA-8DBC-54CF39330199}" srcOrd="4" destOrd="0" presId="urn:microsoft.com/office/officeart/2005/8/layout/hierarchy4"/>
    <dgm:cxn modelId="{72751A8B-ACF3-44EA-A14C-5B8AFE5A9714}" type="presParOf" srcId="{EB934F67-A3A4-45EA-8DBC-54CF39330199}" destId="{AEE42240-4B4D-40FE-B142-255499C6EAD0}" srcOrd="0" destOrd="0" presId="urn:microsoft.com/office/officeart/2005/8/layout/hierarchy4"/>
    <dgm:cxn modelId="{6C556EAB-FB25-44A3-A0E9-AC5BADFA241C}" type="presParOf" srcId="{EB934F67-A3A4-45EA-8DBC-54CF39330199}" destId="{1B0376B7-B1A5-4FE9-BA95-A23B8D6B9CD9}" srcOrd="1" destOrd="0" presId="urn:microsoft.com/office/officeart/2005/8/layout/hierarchy4"/>
    <dgm:cxn modelId="{2C01530F-93C5-45DD-B454-1C2D6A664781}" type="presParOf" srcId="{005255C3-DAC7-4D6F-BDD9-5A5865EA4C00}" destId="{85A0A254-08B9-48CB-9958-30DE74897B6C}" srcOrd="5" destOrd="0" presId="urn:microsoft.com/office/officeart/2005/8/layout/hierarchy4"/>
    <dgm:cxn modelId="{58EB6ACB-FFDF-45F1-97F3-5DB5BE8E4E7B}" type="presParOf" srcId="{005255C3-DAC7-4D6F-BDD9-5A5865EA4C00}" destId="{1BDCC9FD-AEB3-4687-9373-07544080EB66}" srcOrd="6" destOrd="0" presId="urn:microsoft.com/office/officeart/2005/8/layout/hierarchy4"/>
    <dgm:cxn modelId="{7E166784-CDD7-4456-9056-044086331D9E}" type="presParOf" srcId="{1BDCC9FD-AEB3-4687-9373-07544080EB66}" destId="{2197B9C5-0892-4005-BF97-D50ECC879E42}" srcOrd="0" destOrd="0" presId="urn:microsoft.com/office/officeart/2005/8/layout/hierarchy4"/>
    <dgm:cxn modelId="{C80AF4F6-EF17-44AF-BC6A-C7DD034FB5EA}" type="presParOf" srcId="{1BDCC9FD-AEB3-4687-9373-07544080EB66}" destId="{F3A6B2EA-3EFA-412F-8CA5-9EA865B664BC}" srcOrd="1" destOrd="0" presId="urn:microsoft.com/office/officeart/2005/8/layout/hierarchy4"/>
    <dgm:cxn modelId="{0B69F68E-1B39-4E22-A394-493041315EFD}" type="presParOf" srcId="{005255C3-DAC7-4D6F-BDD9-5A5865EA4C00}" destId="{E6194AF4-1E6E-4586-B917-99F01456A05C}" srcOrd="7" destOrd="0" presId="urn:microsoft.com/office/officeart/2005/8/layout/hierarchy4"/>
    <dgm:cxn modelId="{8EE99F68-D10A-4663-A854-D0C31F29CE6E}" type="presParOf" srcId="{005255C3-DAC7-4D6F-BDD9-5A5865EA4C00}" destId="{2378D216-D845-4F6E-9193-E135C5C5701C}" srcOrd="8" destOrd="0" presId="urn:microsoft.com/office/officeart/2005/8/layout/hierarchy4"/>
    <dgm:cxn modelId="{A9C8CB84-F589-4636-BFFA-F956F2442919}" type="presParOf" srcId="{2378D216-D845-4F6E-9193-E135C5C5701C}" destId="{7758B1D5-3691-471C-8726-CD9E415A4BCE}" srcOrd="0" destOrd="0" presId="urn:microsoft.com/office/officeart/2005/8/layout/hierarchy4"/>
    <dgm:cxn modelId="{28B2CC8E-1380-4564-B0C3-77E828BC0282}" type="presParOf" srcId="{2378D216-D845-4F6E-9193-E135C5C5701C}" destId="{C91C406A-A0DB-45DF-AB34-11753EC41331}" srcOrd="1" destOrd="0" presId="urn:microsoft.com/office/officeart/2005/8/layout/hierarchy4"/>
    <dgm:cxn modelId="{EE4D525F-297A-4AB9-B7D5-4590990A3285}" type="presParOf" srcId="{7169A0C2-E8C5-4CDF-8D1D-DACA648FF160}" destId="{D9317B21-8EB0-4AEC-AE09-7EDFB58C495A}" srcOrd="1" destOrd="0" presId="urn:microsoft.com/office/officeart/2005/8/layout/hierarchy4"/>
    <dgm:cxn modelId="{6EAE0236-74F0-434F-9BFC-2280B41EFB30}" type="presParOf" srcId="{7169A0C2-E8C5-4CDF-8D1D-DACA648FF160}" destId="{F84A8CB8-1348-4883-A424-2A932902BF9F}" srcOrd="2" destOrd="0" presId="urn:microsoft.com/office/officeart/2005/8/layout/hierarchy4"/>
    <dgm:cxn modelId="{9706DEF5-7775-4124-B91A-EE1C2A666C32}" type="presParOf" srcId="{F84A8CB8-1348-4883-A424-2A932902BF9F}" destId="{C6184971-2AFD-4876-AC66-47C159AF2D21}" srcOrd="0" destOrd="0" presId="urn:microsoft.com/office/officeart/2005/8/layout/hierarchy4"/>
    <dgm:cxn modelId="{C292CE17-48F1-42E4-BB12-F6E4393A1A98}" type="presParOf" srcId="{F84A8CB8-1348-4883-A424-2A932902BF9F}" destId="{202AD0FB-76E5-4F21-9F13-1D9586648909}" srcOrd="1" destOrd="0" presId="urn:microsoft.com/office/officeart/2005/8/layout/hierarchy4"/>
    <dgm:cxn modelId="{0F431367-A80E-4531-A06B-F376EAA3E01D}" type="presParOf" srcId="{7169A0C2-E8C5-4CDF-8D1D-DACA648FF160}" destId="{46FBFED8-DA2C-49D5-A414-E9685C18B841}" srcOrd="3" destOrd="0" presId="urn:microsoft.com/office/officeart/2005/8/layout/hierarchy4"/>
    <dgm:cxn modelId="{25C8EEA6-29AC-442C-BBEB-E665127B9AF9}" type="presParOf" srcId="{7169A0C2-E8C5-4CDF-8D1D-DACA648FF160}" destId="{46D3AAD0-0DFD-4C55-A39D-709195409DDB}" srcOrd="4" destOrd="0" presId="urn:microsoft.com/office/officeart/2005/8/layout/hierarchy4"/>
    <dgm:cxn modelId="{22371764-9D1D-44C7-A61D-E357FC497123}" type="presParOf" srcId="{46D3AAD0-0DFD-4C55-A39D-709195409DDB}" destId="{BD4EBAB8-609C-4A38-ACDF-C4F809AEE2F8}" srcOrd="0" destOrd="0" presId="urn:microsoft.com/office/officeart/2005/8/layout/hierarchy4"/>
    <dgm:cxn modelId="{72A73C07-EE10-4654-B7D1-1D21CB1BAE2B}" type="presParOf" srcId="{46D3AAD0-0DFD-4C55-A39D-709195409DDB}" destId="{D4DD3A2E-ECDC-46AA-987A-7DF29D90995A}" srcOrd="1" destOrd="0" presId="urn:microsoft.com/office/officeart/2005/8/layout/hierarchy4"/>
  </dgm:cxnLst>
  <dgm:bg/>
  <dgm:whole/>
  <dgm:extLst>
    <a:ext uri="http://schemas.microsoft.com/office/drawing/2008/diagram"/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678BD4-6A6C-477C-A539-2C6484243638}" type="doc">
      <dgm:prSet loTypeId="urn:microsoft.com/office/officeart/2005/8/layout/hierarchy4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D2FB270-36AA-461D-82E8-244EBC0A8EE0}">
      <dgm:prSet custT="1"/>
      <dgm:spPr>
        <a:solidFill>
          <a:srgbClr val="FFC000"/>
        </a:solidFill>
      </dgm:spPr>
      <dgm:t>
        <a:bodyPr/>
        <a:lstStyle/>
        <a:p>
          <a:pPr algn="ctr" rtl="0"/>
          <a:r>
            <a:rPr lang="ru-RU" sz="3600" b="0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Возможность изменений</a:t>
          </a:r>
          <a:br>
            <a:rPr lang="ru-RU" sz="3600" b="0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ru-RU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предметно-пространственной среды</a:t>
          </a:r>
          <a:br>
            <a:rPr lang="ru-RU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ru-RU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 зависимости от образовательной ситуации, в том числе от меняющихся интересов и возможностей детей</a:t>
          </a:r>
          <a:endParaRPr lang="ru-RU" sz="3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7EFA486-06E9-410B-A8D6-A4EE886A3524}" type="parTrans" cxnId="{983CF88F-E9F4-4EFD-87F0-66587AD10397}">
      <dgm:prSet/>
      <dgm:spPr/>
      <dgm:t>
        <a:bodyPr/>
        <a:lstStyle/>
        <a:p>
          <a:pPr algn="ctr"/>
          <a:endParaRPr lang="ru-RU" sz="3200">
            <a:latin typeface="Arial" pitchFamily="34" charset="0"/>
            <a:cs typeface="Arial" pitchFamily="34" charset="0"/>
          </a:endParaRPr>
        </a:p>
      </dgm:t>
    </dgm:pt>
    <dgm:pt modelId="{2816D9C4-7595-4748-A4D8-5F5FE25C5BE0}" type="sibTrans" cxnId="{983CF88F-E9F4-4EFD-87F0-66587AD10397}">
      <dgm:prSet/>
      <dgm:spPr/>
      <dgm:t>
        <a:bodyPr/>
        <a:lstStyle/>
        <a:p>
          <a:pPr algn="ctr"/>
          <a:endParaRPr lang="ru-RU" sz="3200">
            <a:latin typeface="Arial" pitchFamily="34" charset="0"/>
            <a:cs typeface="Arial" pitchFamily="34" charset="0"/>
          </a:endParaRPr>
        </a:p>
      </dgm:t>
    </dgm:pt>
    <dgm:pt modelId="{477C5CF9-EBCF-4494-A207-D99BB35B38C6}" type="pres">
      <dgm:prSet presAssocID="{E7678BD4-6A6C-477C-A539-2C648424363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76503AD-C65E-4879-A2E1-9D1DB8853E5B}" type="pres">
      <dgm:prSet presAssocID="{2D2FB270-36AA-461D-82E8-244EBC0A8EE0}" presName="vertOne" presStyleCnt="0"/>
      <dgm:spPr/>
      <dgm:t>
        <a:bodyPr/>
        <a:lstStyle/>
        <a:p>
          <a:endParaRPr lang="ru-RU"/>
        </a:p>
      </dgm:t>
    </dgm:pt>
    <dgm:pt modelId="{11FD9B58-FE38-4417-95DE-EEA75B936EE2}" type="pres">
      <dgm:prSet presAssocID="{2D2FB270-36AA-461D-82E8-244EBC0A8EE0}" presName="txOne" presStyleLbl="node0" presStyleIdx="0" presStyleCnt="1" custLinFactNeighborY="-21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B62DCB-8A64-49DC-A1F1-BF929CCDB3D1}" type="pres">
      <dgm:prSet presAssocID="{2D2FB270-36AA-461D-82E8-244EBC0A8EE0}" presName="horzOne" presStyleCnt="0"/>
      <dgm:spPr/>
      <dgm:t>
        <a:bodyPr/>
        <a:lstStyle/>
        <a:p>
          <a:endParaRPr lang="ru-RU"/>
        </a:p>
      </dgm:t>
    </dgm:pt>
  </dgm:ptLst>
  <dgm:cxnLst>
    <dgm:cxn modelId="{983CF88F-E9F4-4EFD-87F0-66587AD10397}" srcId="{E7678BD4-6A6C-477C-A539-2C6484243638}" destId="{2D2FB270-36AA-461D-82E8-244EBC0A8EE0}" srcOrd="0" destOrd="0" parTransId="{F7EFA486-06E9-410B-A8D6-A4EE886A3524}" sibTransId="{2816D9C4-7595-4748-A4D8-5F5FE25C5BE0}"/>
    <dgm:cxn modelId="{215D0BA5-F1ED-445C-A25B-8E9F6958E546}" type="presOf" srcId="{2D2FB270-36AA-461D-82E8-244EBC0A8EE0}" destId="{11FD9B58-FE38-4417-95DE-EEA75B936EE2}" srcOrd="0" destOrd="0" presId="urn:microsoft.com/office/officeart/2005/8/layout/hierarchy4"/>
    <dgm:cxn modelId="{4F9B9C98-EE12-4B71-A52B-912EA746995D}" type="presOf" srcId="{E7678BD4-6A6C-477C-A539-2C6484243638}" destId="{477C5CF9-EBCF-4494-A207-D99BB35B38C6}" srcOrd="0" destOrd="0" presId="urn:microsoft.com/office/officeart/2005/8/layout/hierarchy4"/>
    <dgm:cxn modelId="{B122DE78-2EAC-4333-BC4E-81B7B462C95F}" type="presParOf" srcId="{477C5CF9-EBCF-4494-A207-D99BB35B38C6}" destId="{076503AD-C65E-4879-A2E1-9D1DB8853E5B}" srcOrd="0" destOrd="0" presId="urn:microsoft.com/office/officeart/2005/8/layout/hierarchy4"/>
    <dgm:cxn modelId="{7DD78FC1-41FA-428E-9DF2-4B247A012EB6}" type="presParOf" srcId="{076503AD-C65E-4879-A2E1-9D1DB8853E5B}" destId="{11FD9B58-FE38-4417-95DE-EEA75B936EE2}" srcOrd="0" destOrd="0" presId="urn:microsoft.com/office/officeart/2005/8/layout/hierarchy4"/>
    <dgm:cxn modelId="{6F2D3CC7-2FDD-466B-8F01-53FB73A4E697}" type="presParOf" srcId="{076503AD-C65E-4879-A2E1-9D1DB8853E5B}" destId="{64B62DCB-8A64-49DC-A1F1-BF929CCDB3D1}" srcOrd="1" destOrd="0" presId="urn:microsoft.com/office/officeart/2005/8/layout/hierarchy4"/>
  </dgm:cxnLst>
  <dgm:bg/>
  <dgm:whole/>
  <dgm:extLst>
    <a:ext uri="http://schemas.microsoft.com/office/drawing/2008/diagram"/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CC111F-BDF0-455B-8A6A-D0BB92B8E6D2}" type="doc">
      <dgm:prSet loTypeId="urn:microsoft.com/office/officeart/2005/8/layout/hierarchy4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354D271-6327-4E6A-ABE0-5010EF784E0F}">
      <dgm:prSet/>
      <dgm:spPr/>
      <dgm:t>
        <a:bodyPr/>
        <a:lstStyle/>
        <a:p>
          <a:pPr rtl="0"/>
          <a:r>
            <a:rPr lang="ru-RU" b="1" dirty="0" smtClean="0">
              <a:latin typeface="Arial" pitchFamily="34" charset="0"/>
              <a:cs typeface="Arial" pitchFamily="34" charset="0"/>
            </a:rPr>
            <a:t>Отсутствие жёстко закреплённых способов употребления предметов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ECC71C07-F068-4ECC-9FA2-EF8A0A51CCF4}" type="parTrans" cxnId="{A795C048-8404-4604-93A6-59FB7712E84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10D8EBC-0581-44BB-B1FB-D7BA48F0C46B}" type="sibTrans" cxnId="{A795C048-8404-4604-93A6-59FB7712E84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691030F-F8DA-4F82-9437-C51D11C8FE90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Возможность разнообразного использования</a:t>
          </a:r>
          <a:b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различных составляющих предметной среды (детской мебели, матов, мягких модулей, ширм</a:t>
          </a:r>
          <a:br>
            <a: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 т. д.)</a:t>
          </a:r>
          <a:endParaRPr lang="ru-RU" sz="2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B46ACD0-1B54-4B90-BC74-71086B3024A1}" type="parTrans" cxnId="{2880EB4C-3B01-4337-ADAB-0418F6BD3C5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15870AB-3A1C-4F65-B33C-F0F1A7982B66}" type="sibTrans" cxnId="{2880EB4C-3B01-4337-ADAB-0418F6BD3C5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12B0772-EE1E-4E62-B087-991087A37063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Наличие</a:t>
          </a:r>
          <a:r>
            <a: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полифункциональных предметов</a:t>
          </a:r>
          <a:r>
            <a:rPr lang="ru-RU" sz="21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/>
          </a:r>
          <a:br>
            <a:rPr lang="ru-RU" sz="21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ru-RU" sz="2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(в т.ч. природных материалов, пригодных</a:t>
          </a:r>
          <a:br>
            <a:rPr lang="ru-RU" sz="2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ru-RU" sz="2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для использования в разных видах детской активности, </a:t>
          </a:r>
          <a:br>
            <a:rPr lang="ru-RU" sz="2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ru-RU" sz="2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 т.ч. в качестве предметов-заместителей в детской игре)</a:t>
          </a:r>
          <a:endParaRPr lang="ru-RU" sz="21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D9D89A2-2FE9-43F4-A612-846B775DE34C}" type="parTrans" cxnId="{94EC67CA-7949-45C1-AAF2-808401368C6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D1259C0-4A5C-442D-A81C-7DF32E0C4039}" type="sibTrans" cxnId="{94EC67CA-7949-45C1-AAF2-808401368C6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CE5C1B4-832F-4735-A23F-095233C59428}" type="pres">
      <dgm:prSet presAssocID="{CFCC111F-BDF0-455B-8A6A-D0BB92B8E6D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FB337A6-04F1-4C37-8B06-91AD743DBC0F}" type="pres">
      <dgm:prSet presAssocID="{2354D271-6327-4E6A-ABE0-5010EF784E0F}" presName="vertOne" presStyleCnt="0"/>
      <dgm:spPr/>
      <dgm:t>
        <a:bodyPr/>
        <a:lstStyle/>
        <a:p>
          <a:endParaRPr lang="ru-RU"/>
        </a:p>
      </dgm:t>
    </dgm:pt>
    <dgm:pt modelId="{D7859B51-3BBE-42D0-AB45-955EBC679CDE}" type="pres">
      <dgm:prSet presAssocID="{2354D271-6327-4E6A-ABE0-5010EF784E0F}" presName="txOne" presStyleLbl="node0" presStyleIdx="0" presStyleCnt="1" custScaleY="37241" custLinFactNeighborX="484" custLinFactNeighborY="212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80A36C-ED38-4BD9-BB87-27A302528D19}" type="pres">
      <dgm:prSet presAssocID="{2354D271-6327-4E6A-ABE0-5010EF784E0F}" presName="parTransOne" presStyleCnt="0"/>
      <dgm:spPr/>
      <dgm:t>
        <a:bodyPr/>
        <a:lstStyle/>
        <a:p>
          <a:endParaRPr lang="ru-RU"/>
        </a:p>
      </dgm:t>
    </dgm:pt>
    <dgm:pt modelId="{53FDD71D-556E-4868-9288-212DC27BC0DB}" type="pres">
      <dgm:prSet presAssocID="{2354D271-6327-4E6A-ABE0-5010EF784E0F}" presName="horzOne" presStyleCnt="0"/>
      <dgm:spPr/>
      <dgm:t>
        <a:bodyPr/>
        <a:lstStyle/>
        <a:p>
          <a:endParaRPr lang="ru-RU"/>
        </a:p>
      </dgm:t>
    </dgm:pt>
    <dgm:pt modelId="{8520CE6E-FD00-4A8D-A01B-3C8360E7621B}" type="pres">
      <dgm:prSet presAssocID="{2691030F-F8DA-4F82-9437-C51D11C8FE90}" presName="vertTwo" presStyleCnt="0"/>
      <dgm:spPr/>
      <dgm:t>
        <a:bodyPr/>
        <a:lstStyle/>
        <a:p>
          <a:endParaRPr lang="ru-RU"/>
        </a:p>
      </dgm:t>
    </dgm:pt>
    <dgm:pt modelId="{1AAE20B9-56C3-4B5B-A21F-A7E371F400CA}" type="pres">
      <dgm:prSet presAssocID="{2691030F-F8DA-4F82-9437-C51D11C8FE90}" presName="txTwo" presStyleLbl="node2" presStyleIdx="0" presStyleCnt="2" custScaleY="104083" custLinFactNeighborX="807" custLinFactNeighborY="-35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9A9DE5-409C-4006-9591-335DB5495135}" type="pres">
      <dgm:prSet presAssocID="{2691030F-F8DA-4F82-9437-C51D11C8FE90}" presName="horzTwo" presStyleCnt="0"/>
      <dgm:spPr/>
      <dgm:t>
        <a:bodyPr/>
        <a:lstStyle/>
        <a:p>
          <a:endParaRPr lang="ru-RU"/>
        </a:p>
      </dgm:t>
    </dgm:pt>
    <dgm:pt modelId="{313A3391-C153-4C0C-B4BB-264E93587626}" type="pres">
      <dgm:prSet presAssocID="{815870AB-3A1C-4F65-B33C-F0F1A7982B66}" presName="sibSpaceTwo" presStyleCnt="0"/>
      <dgm:spPr/>
      <dgm:t>
        <a:bodyPr/>
        <a:lstStyle/>
        <a:p>
          <a:endParaRPr lang="ru-RU"/>
        </a:p>
      </dgm:t>
    </dgm:pt>
    <dgm:pt modelId="{5074F5F7-6AC6-4757-B9F2-7BA54B88D5FD}" type="pres">
      <dgm:prSet presAssocID="{B12B0772-EE1E-4E62-B087-991087A37063}" presName="vertTwo" presStyleCnt="0"/>
      <dgm:spPr/>
      <dgm:t>
        <a:bodyPr/>
        <a:lstStyle/>
        <a:p>
          <a:endParaRPr lang="ru-RU"/>
        </a:p>
      </dgm:t>
    </dgm:pt>
    <dgm:pt modelId="{85CDB6F8-419A-4DC0-AF54-81D5977FE6D2}" type="pres">
      <dgm:prSet presAssocID="{B12B0772-EE1E-4E62-B087-991087A37063}" presName="txTwo" presStyleLbl="node2" presStyleIdx="1" presStyleCnt="2" custScaleY="104083" custLinFactNeighborX="1242" custLinFactNeighborY="-35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86CA06-A3FD-43D5-AB86-1AA23187C5DA}" type="pres">
      <dgm:prSet presAssocID="{B12B0772-EE1E-4E62-B087-991087A37063}" presName="horzTwo" presStyleCnt="0"/>
      <dgm:spPr/>
      <dgm:t>
        <a:bodyPr/>
        <a:lstStyle/>
        <a:p>
          <a:endParaRPr lang="ru-RU"/>
        </a:p>
      </dgm:t>
    </dgm:pt>
  </dgm:ptLst>
  <dgm:cxnLst>
    <dgm:cxn modelId="{2880EB4C-3B01-4337-ADAB-0418F6BD3C57}" srcId="{2354D271-6327-4E6A-ABE0-5010EF784E0F}" destId="{2691030F-F8DA-4F82-9437-C51D11C8FE90}" srcOrd="0" destOrd="0" parTransId="{7B46ACD0-1B54-4B90-BC74-71086B3024A1}" sibTransId="{815870AB-3A1C-4F65-B33C-F0F1A7982B66}"/>
    <dgm:cxn modelId="{007CAF6C-7174-49F5-A38E-FD01324F99EE}" type="presOf" srcId="{2691030F-F8DA-4F82-9437-C51D11C8FE90}" destId="{1AAE20B9-56C3-4B5B-A21F-A7E371F400CA}" srcOrd="0" destOrd="0" presId="urn:microsoft.com/office/officeart/2005/8/layout/hierarchy4"/>
    <dgm:cxn modelId="{94EC67CA-7949-45C1-AAF2-808401368C67}" srcId="{2354D271-6327-4E6A-ABE0-5010EF784E0F}" destId="{B12B0772-EE1E-4E62-B087-991087A37063}" srcOrd="1" destOrd="0" parTransId="{AD9D89A2-2FE9-43F4-A612-846B775DE34C}" sibTransId="{4D1259C0-4A5C-442D-A81C-7DF32E0C4039}"/>
    <dgm:cxn modelId="{01807E9C-9904-4BAB-A26E-D43758ABBCD5}" type="presOf" srcId="{B12B0772-EE1E-4E62-B087-991087A37063}" destId="{85CDB6F8-419A-4DC0-AF54-81D5977FE6D2}" srcOrd="0" destOrd="0" presId="urn:microsoft.com/office/officeart/2005/8/layout/hierarchy4"/>
    <dgm:cxn modelId="{FB41B768-8C3E-42D7-89AF-E51C98FE2E24}" type="presOf" srcId="{CFCC111F-BDF0-455B-8A6A-D0BB92B8E6D2}" destId="{4CE5C1B4-832F-4735-A23F-095233C59428}" srcOrd="0" destOrd="0" presId="urn:microsoft.com/office/officeart/2005/8/layout/hierarchy4"/>
    <dgm:cxn modelId="{A795C048-8404-4604-93A6-59FB7712E84C}" srcId="{CFCC111F-BDF0-455B-8A6A-D0BB92B8E6D2}" destId="{2354D271-6327-4E6A-ABE0-5010EF784E0F}" srcOrd="0" destOrd="0" parTransId="{ECC71C07-F068-4ECC-9FA2-EF8A0A51CCF4}" sibTransId="{C10D8EBC-0581-44BB-B1FB-D7BA48F0C46B}"/>
    <dgm:cxn modelId="{FD7254BD-DAB5-4A83-AEB7-9C7588D836E6}" type="presOf" srcId="{2354D271-6327-4E6A-ABE0-5010EF784E0F}" destId="{D7859B51-3BBE-42D0-AB45-955EBC679CDE}" srcOrd="0" destOrd="0" presId="urn:microsoft.com/office/officeart/2005/8/layout/hierarchy4"/>
    <dgm:cxn modelId="{E915A0B6-80BB-4E67-BE10-D8F96E59409F}" type="presParOf" srcId="{4CE5C1B4-832F-4735-A23F-095233C59428}" destId="{9FB337A6-04F1-4C37-8B06-91AD743DBC0F}" srcOrd="0" destOrd="0" presId="urn:microsoft.com/office/officeart/2005/8/layout/hierarchy4"/>
    <dgm:cxn modelId="{551BA152-762B-4E45-883C-EB4236B62EA6}" type="presParOf" srcId="{9FB337A6-04F1-4C37-8B06-91AD743DBC0F}" destId="{D7859B51-3BBE-42D0-AB45-955EBC679CDE}" srcOrd="0" destOrd="0" presId="urn:microsoft.com/office/officeart/2005/8/layout/hierarchy4"/>
    <dgm:cxn modelId="{CB4E479F-B786-4125-A85C-EDB088938DB7}" type="presParOf" srcId="{9FB337A6-04F1-4C37-8B06-91AD743DBC0F}" destId="{C480A36C-ED38-4BD9-BB87-27A302528D19}" srcOrd="1" destOrd="0" presId="urn:microsoft.com/office/officeart/2005/8/layout/hierarchy4"/>
    <dgm:cxn modelId="{D82E1610-3E5B-4B58-A659-01DDF5A4C967}" type="presParOf" srcId="{9FB337A6-04F1-4C37-8B06-91AD743DBC0F}" destId="{53FDD71D-556E-4868-9288-212DC27BC0DB}" srcOrd="2" destOrd="0" presId="urn:microsoft.com/office/officeart/2005/8/layout/hierarchy4"/>
    <dgm:cxn modelId="{DCDBABC7-02E8-4052-9353-A81B233565BB}" type="presParOf" srcId="{53FDD71D-556E-4868-9288-212DC27BC0DB}" destId="{8520CE6E-FD00-4A8D-A01B-3C8360E7621B}" srcOrd="0" destOrd="0" presId="urn:microsoft.com/office/officeart/2005/8/layout/hierarchy4"/>
    <dgm:cxn modelId="{FE6E9F6E-76A4-4266-953B-F7B27F4ECAC4}" type="presParOf" srcId="{8520CE6E-FD00-4A8D-A01B-3C8360E7621B}" destId="{1AAE20B9-56C3-4B5B-A21F-A7E371F400CA}" srcOrd="0" destOrd="0" presId="urn:microsoft.com/office/officeart/2005/8/layout/hierarchy4"/>
    <dgm:cxn modelId="{0B9B2F55-7CC0-43B3-B8CE-377FB91135A5}" type="presParOf" srcId="{8520CE6E-FD00-4A8D-A01B-3C8360E7621B}" destId="{1D9A9DE5-409C-4006-9591-335DB5495135}" srcOrd="1" destOrd="0" presId="urn:microsoft.com/office/officeart/2005/8/layout/hierarchy4"/>
    <dgm:cxn modelId="{F01C931D-CAA5-44E0-B39D-69D98D01DA9C}" type="presParOf" srcId="{53FDD71D-556E-4868-9288-212DC27BC0DB}" destId="{313A3391-C153-4C0C-B4BB-264E93587626}" srcOrd="1" destOrd="0" presId="urn:microsoft.com/office/officeart/2005/8/layout/hierarchy4"/>
    <dgm:cxn modelId="{7344175C-5439-4368-B23D-E54D5769A043}" type="presParOf" srcId="{53FDD71D-556E-4868-9288-212DC27BC0DB}" destId="{5074F5F7-6AC6-4757-B9F2-7BA54B88D5FD}" srcOrd="2" destOrd="0" presId="urn:microsoft.com/office/officeart/2005/8/layout/hierarchy4"/>
    <dgm:cxn modelId="{046C5FB1-83B6-4C0B-9B1A-3D3441B5BE5C}" type="presParOf" srcId="{5074F5F7-6AC6-4757-B9F2-7BA54B88D5FD}" destId="{85CDB6F8-419A-4DC0-AF54-81D5977FE6D2}" srcOrd="0" destOrd="0" presId="urn:microsoft.com/office/officeart/2005/8/layout/hierarchy4"/>
    <dgm:cxn modelId="{C7DD55F0-6B58-4900-B33C-19E4C4CD5E46}" type="presParOf" srcId="{5074F5F7-6AC6-4757-B9F2-7BA54B88D5FD}" destId="{1C86CA06-A3FD-43D5-AB86-1AA23187C5DA}" srcOrd="1" destOrd="0" presId="urn:microsoft.com/office/officeart/2005/8/layout/hierarchy4"/>
  </dgm:cxnLst>
  <dgm:bg/>
  <dgm:whole/>
  <dgm:extLst>
    <a:ext uri="http://schemas.microsoft.com/office/drawing/2008/diagram"/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4274C3-5C72-4ECA-84D9-FC734DCCC0DC}" type="doc">
      <dgm:prSet loTypeId="urn:microsoft.com/office/officeart/2005/8/layout/hierarchy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84BD8F2-B9E3-43CD-A3AB-B6FF36BD357A}">
      <dgm:prSet custT="1"/>
      <dgm:spPr>
        <a:solidFill>
          <a:srgbClr val="18E9EE"/>
        </a:solidFill>
      </dgm:spPr>
      <dgm:t>
        <a:bodyPr/>
        <a:lstStyle/>
        <a:p>
          <a:pPr rtl="0"/>
          <a:r>
            <a:rPr lang="ru-RU" sz="2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Наличие различных пространств</a:t>
          </a:r>
          <a:endParaRPr lang="ru-RU" sz="24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AE9C142-C38A-40ED-9870-4CE10F848F6E}" type="parTrans" cxnId="{43C17BD0-C86F-48F6-BE7B-78814424015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EBAB4FC-2F91-44CF-A677-1F751A9E9FA4}" type="sibTrans" cxnId="{43C17BD0-C86F-48F6-BE7B-78814424015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2E7F509-232A-4AE4-AF80-A8A27FAEDC3B}">
      <dgm:prSet custT="1"/>
      <dgm:spPr>
        <a:solidFill>
          <a:srgbClr val="7030A0"/>
        </a:solidFill>
      </dgm:spPr>
      <dgm:t>
        <a:bodyPr anchor="t"/>
        <a:lstStyle/>
        <a:p>
          <a:pPr rtl="0"/>
          <a:endParaRPr lang="ru-RU" sz="2000" dirty="0" smtClean="0">
            <a:latin typeface="Arial" pitchFamily="34" charset="0"/>
            <a:cs typeface="Arial" pitchFamily="34" charset="0"/>
          </a:endParaRPr>
        </a:p>
        <a:p>
          <a:pPr rtl="0"/>
          <a:endParaRPr lang="ru-RU" sz="2000" dirty="0" smtClean="0">
            <a:latin typeface="Arial" pitchFamily="34" charset="0"/>
            <a:cs typeface="Arial" pitchFamily="34" charset="0"/>
          </a:endParaRPr>
        </a:p>
        <a:p>
          <a:pPr rtl="0"/>
          <a:endParaRPr lang="ru-RU" sz="2000" dirty="0" smtClean="0">
            <a:latin typeface="Arial" pitchFamily="34" charset="0"/>
            <a:cs typeface="Arial" pitchFamily="34" charset="0"/>
          </a:endParaRPr>
        </a:p>
        <a:p>
          <a:pPr rtl="0"/>
          <a:r>
            <a:rPr lang="ru-RU" sz="2000" dirty="0" smtClean="0">
              <a:latin typeface="Arial" pitchFamily="34" charset="0"/>
              <a:cs typeface="Arial" pitchFamily="34" charset="0"/>
            </a:rPr>
            <a:t>для игры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46B74E11-9F22-4B65-B26A-06C66AF26315}" type="parTrans" cxnId="{D85CD296-F99A-44C6-9698-A8447C60CD6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19A8E49-9298-4012-B1BC-3708A90868CA}" type="sibTrans" cxnId="{D85CD296-F99A-44C6-9698-A8447C60CD6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4D16706-0B6B-4C8B-8F48-C4EBCCDFC8B9}">
      <dgm:prSet custT="1"/>
      <dgm:spPr>
        <a:solidFill>
          <a:srgbClr val="7030A0"/>
        </a:solidFill>
      </dgm:spPr>
      <dgm:t>
        <a:bodyPr anchor="t"/>
        <a:lstStyle/>
        <a:p>
          <a:pPr rtl="0"/>
          <a:endParaRPr lang="ru-RU" sz="2000" dirty="0" smtClean="0">
            <a:latin typeface="Arial" pitchFamily="34" charset="0"/>
            <a:cs typeface="Arial" pitchFamily="34" charset="0"/>
          </a:endParaRPr>
        </a:p>
        <a:p>
          <a:pPr rtl="0"/>
          <a:endParaRPr lang="ru-RU" sz="2000" dirty="0" smtClean="0">
            <a:latin typeface="Arial" pitchFamily="34" charset="0"/>
            <a:cs typeface="Arial" pitchFamily="34" charset="0"/>
          </a:endParaRPr>
        </a:p>
        <a:p>
          <a:pPr rtl="0"/>
          <a:endParaRPr lang="ru-RU" sz="2000" dirty="0" smtClean="0">
            <a:latin typeface="Arial" pitchFamily="34" charset="0"/>
            <a:cs typeface="Arial" pitchFamily="34" charset="0"/>
          </a:endParaRPr>
        </a:p>
        <a:p>
          <a:pPr rtl="0"/>
          <a:r>
            <a:rPr lang="ru-RU" sz="2000" dirty="0" smtClean="0">
              <a:latin typeface="Arial" pitchFamily="34" charset="0"/>
              <a:cs typeface="Arial" pitchFamily="34" charset="0"/>
            </a:rPr>
            <a:t>для </a:t>
          </a:r>
          <a:r>
            <a:rPr lang="ru-RU" sz="2000" dirty="0" err="1" smtClean="0">
              <a:latin typeface="Arial" pitchFamily="34" charset="0"/>
              <a:cs typeface="Arial" pitchFamily="34" charset="0"/>
            </a:rPr>
            <a:t>конст-руирования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01D6636D-7E9B-4F72-9BFD-167BD51A5A17}" type="parTrans" cxnId="{4CE1EDC9-CBDB-41BC-9323-994D606CBE8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69992A6-C35C-4729-8037-FB8DE7BBE724}" type="sibTrans" cxnId="{4CE1EDC9-CBDB-41BC-9323-994D606CBE8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275D86B-82FB-4C2D-8E68-F4D202AA37BA}">
      <dgm:prSet custT="1"/>
      <dgm:spPr>
        <a:solidFill>
          <a:srgbClr val="7030A0"/>
        </a:solidFill>
      </dgm:spPr>
      <dgm:t>
        <a:bodyPr anchor="t"/>
        <a:lstStyle/>
        <a:p>
          <a:pPr rtl="0"/>
          <a:endParaRPr lang="ru-RU" sz="2000" dirty="0" smtClean="0">
            <a:latin typeface="Arial" pitchFamily="34" charset="0"/>
            <a:cs typeface="Arial" pitchFamily="34" charset="0"/>
          </a:endParaRPr>
        </a:p>
        <a:p>
          <a:pPr rtl="0"/>
          <a:endParaRPr lang="ru-RU" sz="2000" dirty="0" smtClean="0">
            <a:latin typeface="Arial" pitchFamily="34" charset="0"/>
            <a:cs typeface="Arial" pitchFamily="34" charset="0"/>
          </a:endParaRPr>
        </a:p>
        <a:p>
          <a:pPr rtl="0"/>
          <a:endParaRPr lang="ru-RU" sz="2000" dirty="0" smtClean="0">
            <a:latin typeface="Arial" pitchFamily="34" charset="0"/>
            <a:cs typeface="Arial" pitchFamily="34" charset="0"/>
          </a:endParaRPr>
        </a:p>
        <a:p>
          <a:pPr rtl="0"/>
          <a:r>
            <a:rPr lang="ru-RU" sz="2000" dirty="0" smtClean="0">
              <a:latin typeface="Arial" pitchFamily="34" charset="0"/>
              <a:cs typeface="Arial" pitchFamily="34" charset="0"/>
            </a:rPr>
            <a:t>для </a:t>
          </a:r>
          <a:r>
            <a:rPr lang="ru-RU" sz="2000" dirty="0" err="1" smtClean="0">
              <a:latin typeface="Arial" pitchFamily="34" charset="0"/>
              <a:cs typeface="Arial" pitchFamily="34" charset="0"/>
            </a:rPr>
            <a:t>уедине-ния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/>
          </a:r>
          <a:br>
            <a:rPr lang="ru-RU" sz="2000" dirty="0" smtClean="0">
              <a:latin typeface="Arial" pitchFamily="34" charset="0"/>
              <a:cs typeface="Arial" pitchFamily="34" charset="0"/>
            </a:rPr>
          </a:br>
          <a:endParaRPr lang="ru-RU" sz="2000" dirty="0" smtClean="0">
            <a:latin typeface="Arial" pitchFamily="34" charset="0"/>
            <a:cs typeface="Arial" pitchFamily="34" charset="0"/>
          </a:endParaRPr>
        </a:p>
        <a:p>
          <a:pPr rtl="0"/>
          <a:r>
            <a:rPr lang="ru-RU" sz="2000" dirty="0" smtClean="0">
              <a:latin typeface="Arial" pitchFamily="34" charset="0"/>
              <a:cs typeface="Arial" pitchFamily="34" charset="0"/>
            </a:rPr>
            <a:t>и пр.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1A8061AD-7360-456D-99FD-FFF1D688CA57}" type="parTrans" cxnId="{48DDB888-D9FF-4700-A1D3-265397A5626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285B8B4-AC6B-45FB-A561-A43A71F3660E}" type="sibTrans" cxnId="{48DDB888-D9FF-4700-A1D3-265397A5626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B36AFCB-C345-47C3-9F8B-761C071157FE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2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Наличие разнообразных </a:t>
          </a:r>
          <a:r>
            <a:rPr lang="ru-RU" sz="2000" b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материа-лов</a:t>
          </a:r>
          <a:r>
            <a:rPr lang="ru-RU" sz="2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игр, игрушек и </a:t>
          </a:r>
          <a:r>
            <a:rPr lang="ru-RU" sz="2000" b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оборудова-ния</a:t>
          </a:r>
          <a:r>
            <a: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ru-RU" sz="20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обеспечи-вающих</a:t>
          </a:r>
          <a:r>
            <a: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b="0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свободный</a:t>
          </a:r>
          <a:r>
            <a: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выбор детей</a:t>
          </a:r>
          <a:endParaRPr lang="ru-RU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7869798-7840-45E0-80C1-7B9A55F091C1}" type="parTrans" cxnId="{313376B2-D415-4855-A188-82963CAA149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B85BB6B-AB44-452C-9B12-6D31E7A3CE55}" type="sibTrans" cxnId="{313376B2-D415-4855-A188-82963CAA149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2DF2DA2-85FC-4755-B6CD-81DF3D787A90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Периодическая сменяемость игрового материала, появление новых предметов, стимулирующих игровую, двигательную, познавательную и </a:t>
          </a:r>
          <a:r>
            <a:rPr lang="ru-RU" sz="20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исследователь-скую</a:t>
          </a:r>
          <a:r>
            <a: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активность детей</a:t>
          </a:r>
          <a:endParaRPr lang="ru-RU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1450C2C-790E-4A38-A725-86BD24DB6EB0}" type="parTrans" cxnId="{2CAE5CA2-8602-4D6E-8DCE-0B085612489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216793B-D960-4E8F-91DF-3F9B6BABA1B2}" type="sibTrans" cxnId="{2CAE5CA2-8602-4D6E-8DCE-0B085612489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04219BC-1670-4CCD-A87E-DC40A05C3AB1}" type="pres">
      <dgm:prSet presAssocID="{B24274C3-5C72-4ECA-84D9-FC734DCCC0D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10BE5AA-4107-4AE1-BE0B-F0110669D9E5}" type="pres">
      <dgm:prSet presAssocID="{384BD8F2-B9E3-43CD-A3AB-B6FF36BD357A}" presName="vertOne" presStyleCnt="0"/>
      <dgm:spPr/>
      <dgm:t>
        <a:bodyPr/>
        <a:lstStyle/>
        <a:p>
          <a:endParaRPr lang="ru-RU"/>
        </a:p>
      </dgm:t>
    </dgm:pt>
    <dgm:pt modelId="{BD1B84BB-48FB-42E4-B556-494CE6943941}" type="pres">
      <dgm:prSet presAssocID="{384BD8F2-B9E3-43CD-A3AB-B6FF36BD357A}" presName="txOne" presStyleLbl="node0" presStyleIdx="0" presStyleCnt="3" custScaleY="33707" custLinFactNeighborX="5864" custLinFactNeighborY="4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331FBD-9F0B-4AA3-A0A4-C6717C4DC0B3}" type="pres">
      <dgm:prSet presAssocID="{384BD8F2-B9E3-43CD-A3AB-B6FF36BD357A}" presName="parTransOne" presStyleCnt="0"/>
      <dgm:spPr/>
      <dgm:t>
        <a:bodyPr/>
        <a:lstStyle/>
        <a:p>
          <a:endParaRPr lang="ru-RU"/>
        </a:p>
      </dgm:t>
    </dgm:pt>
    <dgm:pt modelId="{0038C8B1-A546-455F-B5C3-39FDB81A2486}" type="pres">
      <dgm:prSet presAssocID="{384BD8F2-B9E3-43CD-A3AB-B6FF36BD357A}" presName="horzOne" presStyleCnt="0"/>
      <dgm:spPr/>
      <dgm:t>
        <a:bodyPr/>
        <a:lstStyle/>
        <a:p>
          <a:endParaRPr lang="ru-RU"/>
        </a:p>
      </dgm:t>
    </dgm:pt>
    <dgm:pt modelId="{3B0C5228-6D2B-470E-A5DF-92F4AF210BDA}" type="pres">
      <dgm:prSet presAssocID="{E2E7F509-232A-4AE4-AF80-A8A27FAEDC3B}" presName="vertTwo" presStyleCnt="0"/>
      <dgm:spPr/>
      <dgm:t>
        <a:bodyPr/>
        <a:lstStyle/>
        <a:p>
          <a:endParaRPr lang="ru-RU"/>
        </a:p>
      </dgm:t>
    </dgm:pt>
    <dgm:pt modelId="{838C3653-D554-4027-B6F5-0491B3522E27}" type="pres">
      <dgm:prSet presAssocID="{E2E7F509-232A-4AE4-AF80-A8A27FAEDC3B}" presName="txTwo" presStyleLbl="node2" presStyleIdx="0" presStyleCnt="3" custScaleX="86101" custScaleY="118855" custLinFactNeighborX="16463" custLinFactNeighborY="-71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B7E8A5-ACF4-43A5-877E-106371608E3B}" type="pres">
      <dgm:prSet presAssocID="{E2E7F509-232A-4AE4-AF80-A8A27FAEDC3B}" presName="horzTwo" presStyleCnt="0"/>
      <dgm:spPr/>
      <dgm:t>
        <a:bodyPr/>
        <a:lstStyle/>
        <a:p>
          <a:endParaRPr lang="ru-RU"/>
        </a:p>
      </dgm:t>
    </dgm:pt>
    <dgm:pt modelId="{ED01DD77-4946-4110-B118-FF6D2F189D63}" type="pres">
      <dgm:prSet presAssocID="{C19A8E49-9298-4012-B1BC-3708A90868CA}" presName="sibSpaceTwo" presStyleCnt="0"/>
      <dgm:spPr/>
      <dgm:t>
        <a:bodyPr/>
        <a:lstStyle/>
        <a:p>
          <a:endParaRPr lang="ru-RU"/>
        </a:p>
      </dgm:t>
    </dgm:pt>
    <dgm:pt modelId="{A1ED96FE-A044-45B5-A1E9-887C2BD48E86}" type="pres">
      <dgm:prSet presAssocID="{E4D16706-0B6B-4C8B-8F48-C4EBCCDFC8B9}" presName="vertTwo" presStyleCnt="0"/>
      <dgm:spPr/>
      <dgm:t>
        <a:bodyPr/>
        <a:lstStyle/>
        <a:p>
          <a:endParaRPr lang="ru-RU"/>
        </a:p>
      </dgm:t>
    </dgm:pt>
    <dgm:pt modelId="{4E55E990-B889-4874-8FD1-54C43A94466E}" type="pres">
      <dgm:prSet presAssocID="{E4D16706-0B6B-4C8B-8F48-C4EBCCDFC8B9}" presName="txTwo" presStyleLbl="node2" presStyleIdx="1" presStyleCnt="3" custScaleX="86101" custScaleY="118855" custLinFactNeighborX="16463" custLinFactNeighborY="-71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4FE33D-AF97-4DD7-B60C-96207F8DBBF5}" type="pres">
      <dgm:prSet presAssocID="{E4D16706-0B6B-4C8B-8F48-C4EBCCDFC8B9}" presName="horzTwo" presStyleCnt="0"/>
      <dgm:spPr/>
      <dgm:t>
        <a:bodyPr/>
        <a:lstStyle/>
        <a:p>
          <a:endParaRPr lang="ru-RU"/>
        </a:p>
      </dgm:t>
    </dgm:pt>
    <dgm:pt modelId="{C2861A10-E4B3-4931-A368-9A4443188C91}" type="pres">
      <dgm:prSet presAssocID="{F69992A6-C35C-4729-8037-FB8DE7BBE724}" presName="sibSpaceTwo" presStyleCnt="0"/>
      <dgm:spPr/>
      <dgm:t>
        <a:bodyPr/>
        <a:lstStyle/>
        <a:p>
          <a:endParaRPr lang="ru-RU"/>
        </a:p>
      </dgm:t>
    </dgm:pt>
    <dgm:pt modelId="{70BEF527-8574-49D8-9BCC-8E4C8562FA66}" type="pres">
      <dgm:prSet presAssocID="{E275D86B-82FB-4C2D-8E68-F4D202AA37BA}" presName="vertTwo" presStyleCnt="0"/>
      <dgm:spPr/>
      <dgm:t>
        <a:bodyPr/>
        <a:lstStyle/>
        <a:p>
          <a:endParaRPr lang="ru-RU"/>
        </a:p>
      </dgm:t>
    </dgm:pt>
    <dgm:pt modelId="{F4CA098F-AEAC-4EC1-879B-D87AB7C57F86}" type="pres">
      <dgm:prSet presAssocID="{E275D86B-82FB-4C2D-8E68-F4D202AA37BA}" presName="txTwo" presStyleLbl="node2" presStyleIdx="2" presStyleCnt="3" custScaleX="86101" custScaleY="118855" custLinFactNeighborX="16463" custLinFactNeighborY="-71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8524E4-EA52-4701-8FE4-A20B6677E852}" type="pres">
      <dgm:prSet presAssocID="{E275D86B-82FB-4C2D-8E68-F4D202AA37BA}" presName="horzTwo" presStyleCnt="0"/>
      <dgm:spPr/>
      <dgm:t>
        <a:bodyPr/>
        <a:lstStyle/>
        <a:p>
          <a:endParaRPr lang="ru-RU"/>
        </a:p>
      </dgm:t>
    </dgm:pt>
    <dgm:pt modelId="{535DA0A5-F449-47EC-91C0-D941F2229DD5}" type="pres">
      <dgm:prSet presAssocID="{4EBAB4FC-2F91-44CF-A677-1F751A9E9FA4}" presName="sibSpaceOne" presStyleCnt="0"/>
      <dgm:spPr/>
      <dgm:t>
        <a:bodyPr/>
        <a:lstStyle/>
        <a:p>
          <a:endParaRPr lang="ru-RU"/>
        </a:p>
      </dgm:t>
    </dgm:pt>
    <dgm:pt modelId="{113057AF-5AE9-4E99-9EEA-2F7AB0DDBCAB}" type="pres">
      <dgm:prSet presAssocID="{2B36AFCB-C345-47C3-9F8B-761C071157FE}" presName="vertOne" presStyleCnt="0"/>
      <dgm:spPr/>
      <dgm:t>
        <a:bodyPr/>
        <a:lstStyle/>
        <a:p>
          <a:endParaRPr lang="ru-RU"/>
        </a:p>
      </dgm:t>
    </dgm:pt>
    <dgm:pt modelId="{51513E46-45CD-48D9-B7C5-19F745337F4B}" type="pres">
      <dgm:prSet presAssocID="{2B36AFCB-C345-47C3-9F8B-761C071157FE}" presName="txOne" presStyleLbl="node0" presStyleIdx="1" presStyleCnt="3" custScaleX="112818" custScaleY="155906" custLinFactNeighborX="90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5AF78-9C46-4BDB-9406-ABE26CD1D0D1}" type="pres">
      <dgm:prSet presAssocID="{2B36AFCB-C345-47C3-9F8B-761C071157FE}" presName="horzOne" presStyleCnt="0"/>
      <dgm:spPr/>
      <dgm:t>
        <a:bodyPr/>
        <a:lstStyle/>
        <a:p>
          <a:endParaRPr lang="ru-RU"/>
        </a:p>
      </dgm:t>
    </dgm:pt>
    <dgm:pt modelId="{B104592A-F1FD-446F-B2DC-4D39EE45E16A}" type="pres">
      <dgm:prSet presAssocID="{7B85BB6B-AB44-452C-9B12-6D31E7A3CE55}" presName="sibSpaceOne" presStyleCnt="0"/>
      <dgm:spPr/>
      <dgm:t>
        <a:bodyPr/>
        <a:lstStyle/>
        <a:p>
          <a:endParaRPr lang="ru-RU"/>
        </a:p>
      </dgm:t>
    </dgm:pt>
    <dgm:pt modelId="{74908758-10DC-448E-AC36-53078FB9448B}" type="pres">
      <dgm:prSet presAssocID="{D2DF2DA2-85FC-4755-B6CD-81DF3D787A90}" presName="vertOne" presStyleCnt="0"/>
      <dgm:spPr/>
      <dgm:t>
        <a:bodyPr/>
        <a:lstStyle/>
        <a:p>
          <a:endParaRPr lang="ru-RU"/>
        </a:p>
      </dgm:t>
    </dgm:pt>
    <dgm:pt modelId="{397D4CE6-BA33-4B42-B70A-E6CAAD9E05D3}" type="pres">
      <dgm:prSet presAssocID="{D2DF2DA2-85FC-4755-B6CD-81DF3D787A90}" presName="txOne" presStyleLbl="node0" presStyleIdx="2" presStyleCnt="3" custScaleX="152589" custScaleY="1559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3F76A3-19F2-41CC-AD74-DEF8562A4ADE}" type="pres">
      <dgm:prSet presAssocID="{D2DF2DA2-85FC-4755-B6CD-81DF3D787A90}" presName="horzOne" presStyleCnt="0"/>
      <dgm:spPr/>
      <dgm:t>
        <a:bodyPr/>
        <a:lstStyle/>
        <a:p>
          <a:endParaRPr lang="ru-RU"/>
        </a:p>
      </dgm:t>
    </dgm:pt>
  </dgm:ptLst>
  <dgm:cxnLst>
    <dgm:cxn modelId="{4CE1EDC9-CBDB-41BC-9323-994D606CBE89}" srcId="{384BD8F2-B9E3-43CD-A3AB-B6FF36BD357A}" destId="{E4D16706-0B6B-4C8B-8F48-C4EBCCDFC8B9}" srcOrd="1" destOrd="0" parTransId="{01D6636D-7E9B-4F72-9BFD-167BD51A5A17}" sibTransId="{F69992A6-C35C-4729-8037-FB8DE7BBE724}"/>
    <dgm:cxn modelId="{48DDB888-D9FF-4700-A1D3-265397A5626C}" srcId="{384BD8F2-B9E3-43CD-A3AB-B6FF36BD357A}" destId="{E275D86B-82FB-4C2D-8E68-F4D202AA37BA}" srcOrd="2" destOrd="0" parTransId="{1A8061AD-7360-456D-99FD-FFF1D688CA57}" sibTransId="{8285B8B4-AC6B-45FB-A561-A43A71F3660E}"/>
    <dgm:cxn modelId="{94B7DF4D-577B-4AA4-9831-40A0DD627F00}" type="presOf" srcId="{E4D16706-0B6B-4C8B-8F48-C4EBCCDFC8B9}" destId="{4E55E990-B889-4874-8FD1-54C43A94466E}" srcOrd="0" destOrd="0" presId="urn:microsoft.com/office/officeart/2005/8/layout/hierarchy4"/>
    <dgm:cxn modelId="{725BD73F-7DD4-45DE-89E1-1F51304A1B94}" type="presOf" srcId="{E2E7F509-232A-4AE4-AF80-A8A27FAEDC3B}" destId="{838C3653-D554-4027-B6F5-0491B3522E27}" srcOrd="0" destOrd="0" presId="urn:microsoft.com/office/officeart/2005/8/layout/hierarchy4"/>
    <dgm:cxn modelId="{FBAD8D05-8CD2-4FEB-B834-17A56696E3B4}" type="presOf" srcId="{B24274C3-5C72-4ECA-84D9-FC734DCCC0DC}" destId="{204219BC-1670-4CCD-A87E-DC40A05C3AB1}" srcOrd="0" destOrd="0" presId="urn:microsoft.com/office/officeart/2005/8/layout/hierarchy4"/>
    <dgm:cxn modelId="{D85CD296-F99A-44C6-9698-A8447C60CD66}" srcId="{384BD8F2-B9E3-43CD-A3AB-B6FF36BD357A}" destId="{E2E7F509-232A-4AE4-AF80-A8A27FAEDC3B}" srcOrd="0" destOrd="0" parTransId="{46B74E11-9F22-4B65-B26A-06C66AF26315}" sibTransId="{C19A8E49-9298-4012-B1BC-3708A90868CA}"/>
    <dgm:cxn modelId="{313376B2-D415-4855-A188-82963CAA149E}" srcId="{B24274C3-5C72-4ECA-84D9-FC734DCCC0DC}" destId="{2B36AFCB-C345-47C3-9F8B-761C071157FE}" srcOrd="1" destOrd="0" parTransId="{07869798-7840-45E0-80C1-7B9A55F091C1}" sibTransId="{7B85BB6B-AB44-452C-9B12-6D31E7A3CE55}"/>
    <dgm:cxn modelId="{0A1BD5F4-B18B-44D4-802B-890C1F116E0D}" type="presOf" srcId="{D2DF2DA2-85FC-4755-B6CD-81DF3D787A90}" destId="{397D4CE6-BA33-4B42-B70A-E6CAAD9E05D3}" srcOrd="0" destOrd="0" presId="urn:microsoft.com/office/officeart/2005/8/layout/hierarchy4"/>
    <dgm:cxn modelId="{196FBDFA-FD55-47D5-88C3-3CDBA9C6456D}" type="presOf" srcId="{2B36AFCB-C345-47C3-9F8B-761C071157FE}" destId="{51513E46-45CD-48D9-B7C5-19F745337F4B}" srcOrd="0" destOrd="0" presId="urn:microsoft.com/office/officeart/2005/8/layout/hierarchy4"/>
    <dgm:cxn modelId="{CB5F536C-752F-45B4-91E1-015E2012B070}" type="presOf" srcId="{384BD8F2-B9E3-43CD-A3AB-B6FF36BD357A}" destId="{BD1B84BB-48FB-42E4-B556-494CE6943941}" srcOrd="0" destOrd="0" presId="urn:microsoft.com/office/officeart/2005/8/layout/hierarchy4"/>
    <dgm:cxn modelId="{43C17BD0-C86F-48F6-BE7B-788144240157}" srcId="{B24274C3-5C72-4ECA-84D9-FC734DCCC0DC}" destId="{384BD8F2-B9E3-43CD-A3AB-B6FF36BD357A}" srcOrd="0" destOrd="0" parTransId="{4AE9C142-C38A-40ED-9870-4CE10F848F6E}" sibTransId="{4EBAB4FC-2F91-44CF-A677-1F751A9E9FA4}"/>
    <dgm:cxn modelId="{2CAE5CA2-8602-4D6E-8DCE-0B085612489C}" srcId="{B24274C3-5C72-4ECA-84D9-FC734DCCC0DC}" destId="{D2DF2DA2-85FC-4755-B6CD-81DF3D787A90}" srcOrd="2" destOrd="0" parTransId="{01450C2C-790E-4A38-A725-86BD24DB6EB0}" sibTransId="{9216793B-D960-4E8F-91DF-3F9B6BABA1B2}"/>
    <dgm:cxn modelId="{6373C736-1DAF-48FB-A0C7-BC1030DEA3DF}" type="presOf" srcId="{E275D86B-82FB-4C2D-8E68-F4D202AA37BA}" destId="{F4CA098F-AEAC-4EC1-879B-D87AB7C57F86}" srcOrd="0" destOrd="0" presId="urn:microsoft.com/office/officeart/2005/8/layout/hierarchy4"/>
    <dgm:cxn modelId="{F82FC24F-A07B-4FC8-A6BD-14E53B10D78C}" type="presParOf" srcId="{204219BC-1670-4CCD-A87E-DC40A05C3AB1}" destId="{510BE5AA-4107-4AE1-BE0B-F0110669D9E5}" srcOrd="0" destOrd="0" presId="urn:microsoft.com/office/officeart/2005/8/layout/hierarchy4"/>
    <dgm:cxn modelId="{C6D6886D-67F0-4BCB-83EA-BD8C44DFF82B}" type="presParOf" srcId="{510BE5AA-4107-4AE1-BE0B-F0110669D9E5}" destId="{BD1B84BB-48FB-42E4-B556-494CE6943941}" srcOrd="0" destOrd="0" presId="urn:microsoft.com/office/officeart/2005/8/layout/hierarchy4"/>
    <dgm:cxn modelId="{60DEA415-5D53-4BED-994A-E9DF96B3A4E6}" type="presParOf" srcId="{510BE5AA-4107-4AE1-BE0B-F0110669D9E5}" destId="{76331FBD-9F0B-4AA3-A0A4-C6717C4DC0B3}" srcOrd="1" destOrd="0" presId="urn:microsoft.com/office/officeart/2005/8/layout/hierarchy4"/>
    <dgm:cxn modelId="{8EE05656-DFFB-4B85-BC70-D2D9270CFA8B}" type="presParOf" srcId="{510BE5AA-4107-4AE1-BE0B-F0110669D9E5}" destId="{0038C8B1-A546-455F-B5C3-39FDB81A2486}" srcOrd="2" destOrd="0" presId="urn:microsoft.com/office/officeart/2005/8/layout/hierarchy4"/>
    <dgm:cxn modelId="{F7B9B8D4-44E0-498E-B76B-A61D5A2E03A9}" type="presParOf" srcId="{0038C8B1-A546-455F-B5C3-39FDB81A2486}" destId="{3B0C5228-6D2B-470E-A5DF-92F4AF210BDA}" srcOrd="0" destOrd="0" presId="urn:microsoft.com/office/officeart/2005/8/layout/hierarchy4"/>
    <dgm:cxn modelId="{CE7D6355-B76F-4C27-83F1-5A25336AE615}" type="presParOf" srcId="{3B0C5228-6D2B-470E-A5DF-92F4AF210BDA}" destId="{838C3653-D554-4027-B6F5-0491B3522E27}" srcOrd="0" destOrd="0" presId="urn:microsoft.com/office/officeart/2005/8/layout/hierarchy4"/>
    <dgm:cxn modelId="{5B9E3440-320E-4CF5-B55A-54D4C631C570}" type="presParOf" srcId="{3B0C5228-6D2B-470E-A5DF-92F4AF210BDA}" destId="{6AB7E8A5-ACF4-43A5-877E-106371608E3B}" srcOrd="1" destOrd="0" presId="urn:microsoft.com/office/officeart/2005/8/layout/hierarchy4"/>
    <dgm:cxn modelId="{3B28C770-D114-4034-90D7-135BEB951FAE}" type="presParOf" srcId="{0038C8B1-A546-455F-B5C3-39FDB81A2486}" destId="{ED01DD77-4946-4110-B118-FF6D2F189D63}" srcOrd="1" destOrd="0" presId="urn:microsoft.com/office/officeart/2005/8/layout/hierarchy4"/>
    <dgm:cxn modelId="{FD2C28BF-1FF8-4250-88ED-515B97E50706}" type="presParOf" srcId="{0038C8B1-A546-455F-B5C3-39FDB81A2486}" destId="{A1ED96FE-A044-45B5-A1E9-887C2BD48E86}" srcOrd="2" destOrd="0" presId="urn:microsoft.com/office/officeart/2005/8/layout/hierarchy4"/>
    <dgm:cxn modelId="{C3AD2024-D154-48A2-A761-848318ADFE3E}" type="presParOf" srcId="{A1ED96FE-A044-45B5-A1E9-887C2BD48E86}" destId="{4E55E990-B889-4874-8FD1-54C43A94466E}" srcOrd="0" destOrd="0" presId="urn:microsoft.com/office/officeart/2005/8/layout/hierarchy4"/>
    <dgm:cxn modelId="{528DC7C0-DC26-4BFC-943A-C39313AFD810}" type="presParOf" srcId="{A1ED96FE-A044-45B5-A1E9-887C2BD48E86}" destId="{B94FE33D-AF97-4DD7-B60C-96207F8DBBF5}" srcOrd="1" destOrd="0" presId="urn:microsoft.com/office/officeart/2005/8/layout/hierarchy4"/>
    <dgm:cxn modelId="{85E6F4B5-7C25-43B8-B27E-842FCA58CDAD}" type="presParOf" srcId="{0038C8B1-A546-455F-B5C3-39FDB81A2486}" destId="{C2861A10-E4B3-4931-A368-9A4443188C91}" srcOrd="3" destOrd="0" presId="urn:microsoft.com/office/officeart/2005/8/layout/hierarchy4"/>
    <dgm:cxn modelId="{25E5938D-B143-40B2-A874-08610A20D7C6}" type="presParOf" srcId="{0038C8B1-A546-455F-B5C3-39FDB81A2486}" destId="{70BEF527-8574-49D8-9BCC-8E4C8562FA66}" srcOrd="4" destOrd="0" presId="urn:microsoft.com/office/officeart/2005/8/layout/hierarchy4"/>
    <dgm:cxn modelId="{8C2B311B-F183-4FC4-AFC5-C43BA858636F}" type="presParOf" srcId="{70BEF527-8574-49D8-9BCC-8E4C8562FA66}" destId="{F4CA098F-AEAC-4EC1-879B-D87AB7C57F86}" srcOrd="0" destOrd="0" presId="urn:microsoft.com/office/officeart/2005/8/layout/hierarchy4"/>
    <dgm:cxn modelId="{2B103606-3C7A-42D8-8ACB-98DD65A29C56}" type="presParOf" srcId="{70BEF527-8574-49D8-9BCC-8E4C8562FA66}" destId="{208524E4-EA52-4701-8FE4-A20B6677E852}" srcOrd="1" destOrd="0" presId="urn:microsoft.com/office/officeart/2005/8/layout/hierarchy4"/>
    <dgm:cxn modelId="{CAE069E3-E1C9-49DD-B5F4-3ADE6FD01F2A}" type="presParOf" srcId="{204219BC-1670-4CCD-A87E-DC40A05C3AB1}" destId="{535DA0A5-F449-47EC-91C0-D941F2229DD5}" srcOrd="1" destOrd="0" presId="urn:microsoft.com/office/officeart/2005/8/layout/hierarchy4"/>
    <dgm:cxn modelId="{7379B4B1-F744-4A6F-86D7-C318EFEECCE4}" type="presParOf" srcId="{204219BC-1670-4CCD-A87E-DC40A05C3AB1}" destId="{113057AF-5AE9-4E99-9EEA-2F7AB0DDBCAB}" srcOrd="2" destOrd="0" presId="urn:microsoft.com/office/officeart/2005/8/layout/hierarchy4"/>
    <dgm:cxn modelId="{C3C0093D-1C51-4E00-90F8-DAE270F14A39}" type="presParOf" srcId="{113057AF-5AE9-4E99-9EEA-2F7AB0DDBCAB}" destId="{51513E46-45CD-48D9-B7C5-19F745337F4B}" srcOrd="0" destOrd="0" presId="urn:microsoft.com/office/officeart/2005/8/layout/hierarchy4"/>
    <dgm:cxn modelId="{06FC7D35-F275-487B-B370-EDAFF1833C6B}" type="presParOf" srcId="{113057AF-5AE9-4E99-9EEA-2F7AB0DDBCAB}" destId="{9755AF78-9C46-4BDB-9406-ABE26CD1D0D1}" srcOrd="1" destOrd="0" presId="urn:microsoft.com/office/officeart/2005/8/layout/hierarchy4"/>
    <dgm:cxn modelId="{CC6ABD64-7444-4AB5-B042-5CEEE4BD15C9}" type="presParOf" srcId="{204219BC-1670-4CCD-A87E-DC40A05C3AB1}" destId="{B104592A-F1FD-446F-B2DC-4D39EE45E16A}" srcOrd="3" destOrd="0" presId="urn:microsoft.com/office/officeart/2005/8/layout/hierarchy4"/>
    <dgm:cxn modelId="{D6153A7A-EC3C-405B-A8DB-444106F5A449}" type="presParOf" srcId="{204219BC-1670-4CCD-A87E-DC40A05C3AB1}" destId="{74908758-10DC-448E-AC36-53078FB9448B}" srcOrd="4" destOrd="0" presId="urn:microsoft.com/office/officeart/2005/8/layout/hierarchy4"/>
    <dgm:cxn modelId="{0CE954B7-E81D-478B-AF32-A5F7EA4077B3}" type="presParOf" srcId="{74908758-10DC-448E-AC36-53078FB9448B}" destId="{397D4CE6-BA33-4B42-B70A-E6CAAD9E05D3}" srcOrd="0" destOrd="0" presId="urn:microsoft.com/office/officeart/2005/8/layout/hierarchy4"/>
    <dgm:cxn modelId="{869B0B7C-6431-4679-B9FC-DE2635883F8F}" type="presParOf" srcId="{74908758-10DC-448E-AC36-53078FB9448B}" destId="{E43F76A3-19F2-41CC-AD74-DEF8562A4ADE}" srcOrd="1" destOrd="0" presId="urn:microsoft.com/office/officeart/2005/8/layout/hierarchy4"/>
  </dgm:cxnLst>
  <dgm:bg/>
  <dgm:whole/>
  <dgm:extLst>
    <a:ext uri="http://schemas.microsoft.com/office/drawing/2008/diagram"/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2F6E8A-86E9-45F6-8433-3A8CFFCD3DB2}" type="doc">
      <dgm:prSet loTypeId="urn:microsoft.com/office/officeart/2005/8/layout/hierarchy4" loCatId="list" qsTypeId="urn:microsoft.com/office/officeart/2005/8/quickstyle/3d3" qsCatId="3D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7B06EAD1-5DA1-4ADB-8CBC-6B2D66AD480D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ru-RU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Доступность всех помещений</a:t>
          </a:r>
          <a:r>
            <a:rPr lang="ru-RU" u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</a:t>
          </a:r>
          <a:br>
            <a:rPr lang="ru-RU" u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где осуществляется образовательная деятельность</a:t>
          </a:r>
        </a:p>
        <a:p>
          <a:pPr rtl="0"/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для воспитанников</a:t>
          </a:r>
          <a:b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(в том числе детей</a:t>
          </a:r>
          <a:b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 ОВЗ и детей-инвалидов)</a:t>
          </a:r>
          <a:endParaRPr lang="ru-RU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3FAD549-E8F2-4377-B9E3-D34534B242A9}" type="parTrans" cxnId="{E2AFF2E2-ADAE-4502-BE95-72D24705E532}">
      <dgm:prSet/>
      <dgm:spPr/>
      <dgm:t>
        <a:bodyPr/>
        <a:lstStyle/>
        <a:p>
          <a:endParaRPr lang="ru-RU"/>
        </a:p>
      </dgm:t>
    </dgm:pt>
    <dgm:pt modelId="{68BE3884-2FEF-4502-BF42-079B03E4C5CB}" type="sibTrans" cxnId="{E2AFF2E2-ADAE-4502-BE95-72D24705E532}">
      <dgm:prSet/>
      <dgm:spPr/>
      <dgm:t>
        <a:bodyPr/>
        <a:lstStyle/>
        <a:p>
          <a:endParaRPr lang="ru-RU"/>
        </a:p>
      </dgm:t>
    </dgm:pt>
    <dgm:pt modelId="{6D685D44-299D-4B65-BB67-3D00641C0ABB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ru-RU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Свободный</a:t>
          </a:r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доступ к играм, игрушкам, материалам, пособиям</a:t>
          </a:r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обеспечивающим все основные виды детской активности воспитанников</a:t>
          </a:r>
          <a:b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(в том числе детей с ОВЗ и детей-инвалидов)</a:t>
          </a:r>
          <a:endParaRPr lang="ru-RU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A29E6B7-88EB-4249-8DC6-3D070EF6F05C}" type="parTrans" cxnId="{70C7DE11-F65A-43B8-9F31-C738FF368087}">
      <dgm:prSet/>
      <dgm:spPr/>
      <dgm:t>
        <a:bodyPr/>
        <a:lstStyle/>
        <a:p>
          <a:endParaRPr lang="ru-RU"/>
        </a:p>
      </dgm:t>
    </dgm:pt>
    <dgm:pt modelId="{4D8244BE-A48E-4860-825E-A5FADAF56A5F}" type="sibTrans" cxnId="{70C7DE11-F65A-43B8-9F31-C738FF368087}">
      <dgm:prSet/>
      <dgm:spPr/>
      <dgm:t>
        <a:bodyPr/>
        <a:lstStyle/>
        <a:p>
          <a:endParaRPr lang="ru-RU"/>
        </a:p>
      </dgm:t>
    </dgm:pt>
    <dgm:pt modelId="{3C7F143C-7FE9-4DFD-B57A-1DBDF01DEE70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Исправность</a:t>
          </a:r>
          <a:b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 сохранность материалов</a:t>
          </a:r>
          <a:b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 оборудования</a:t>
          </a:r>
          <a:endParaRPr lang="ru-RU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ACD4F06-DA65-46FF-9211-5B070FD3426F}" type="parTrans" cxnId="{B4DC111D-2D67-45AC-AFB4-6D4A452A4032}">
      <dgm:prSet/>
      <dgm:spPr/>
      <dgm:t>
        <a:bodyPr/>
        <a:lstStyle/>
        <a:p>
          <a:endParaRPr lang="ru-RU"/>
        </a:p>
      </dgm:t>
    </dgm:pt>
    <dgm:pt modelId="{612F455B-3A16-406B-949A-3C77420663E1}" type="sibTrans" cxnId="{B4DC111D-2D67-45AC-AFB4-6D4A452A4032}">
      <dgm:prSet/>
      <dgm:spPr/>
      <dgm:t>
        <a:bodyPr/>
        <a:lstStyle/>
        <a:p>
          <a:endParaRPr lang="ru-RU"/>
        </a:p>
      </dgm:t>
    </dgm:pt>
    <dgm:pt modelId="{F0B57D76-FCBA-4A54-9265-83BF5BF1B447}" type="pres">
      <dgm:prSet presAssocID="{C62F6E8A-86E9-45F6-8433-3A8CFFCD3DB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60E316E-12B8-475E-9BFE-DF8E42AC4064}" type="pres">
      <dgm:prSet presAssocID="{7B06EAD1-5DA1-4ADB-8CBC-6B2D66AD480D}" presName="vertOne" presStyleCnt="0"/>
      <dgm:spPr/>
    </dgm:pt>
    <dgm:pt modelId="{EF940D1F-8EC9-4E28-906B-21ADE3577463}" type="pres">
      <dgm:prSet presAssocID="{7B06EAD1-5DA1-4ADB-8CBC-6B2D66AD480D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8B65D3-F343-4088-B8D1-724369DB1C8A}" type="pres">
      <dgm:prSet presAssocID="{7B06EAD1-5DA1-4ADB-8CBC-6B2D66AD480D}" presName="horzOne" presStyleCnt="0"/>
      <dgm:spPr/>
    </dgm:pt>
    <dgm:pt modelId="{ED413631-C075-436A-B7BE-85EE0D94C723}" type="pres">
      <dgm:prSet presAssocID="{68BE3884-2FEF-4502-BF42-079B03E4C5CB}" presName="sibSpaceOne" presStyleCnt="0"/>
      <dgm:spPr/>
    </dgm:pt>
    <dgm:pt modelId="{0138DBCC-3EE1-4686-917B-025FB88A697F}" type="pres">
      <dgm:prSet presAssocID="{6D685D44-299D-4B65-BB67-3D00641C0ABB}" presName="vertOne" presStyleCnt="0"/>
      <dgm:spPr/>
    </dgm:pt>
    <dgm:pt modelId="{33EA75DF-D3FA-4CE6-AE33-105A0AC90C76}" type="pres">
      <dgm:prSet presAssocID="{6D685D44-299D-4B65-BB67-3D00641C0ABB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AE02EB-D556-4289-90DE-4731ADADF6F6}" type="pres">
      <dgm:prSet presAssocID="{6D685D44-299D-4B65-BB67-3D00641C0ABB}" presName="horzOne" presStyleCnt="0"/>
      <dgm:spPr/>
    </dgm:pt>
    <dgm:pt modelId="{0509B9AB-3ED4-4128-8AA5-7BEAF21BD33A}" type="pres">
      <dgm:prSet presAssocID="{4D8244BE-A48E-4860-825E-A5FADAF56A5F}" presName="sibSpaceOne" presStyleCnt="0"/>
      <dgm:spPr/>
    </dgm:pt>
    <dgm:pt modelId="{DD651C0F-614B-4CE1-BE3F-F582C6F77633}" type="pres">
      <dgm:prSet presAssocID="{3C7F143C-7FE9-4DFD-B57A-1DBDF01DEE70}" presName="vertOne" presStyleCnt="0"/>
      <dgm:spPr/>
    </dgm:pt>
    <dgm:pt modelId="{0612B293-85FE-4165-BDC4-D218BFE39748}" type="pres">
      <dgm:prSet presAssocID="{3C7F143C-7FE9-4DFD-B57A-1DBDF01DEE70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5DAD81-25D6-4C24-9B00-87491B60EEE4}" type="pres">
      <dgm:prSet presAssocID="{3C7F143C-7FE9-4DFD-B57A-1DBDF01DEE70}" presName="horzOne" presStyleCnt="0"/>
      <dgm:spPr/>
    </dgm:pt>
  </dgm:ptLst>
  <dgm:cxnLst>
    <dgm:cxn modelId="{70C7DE11-F65A-43B8-9F31-C738FF368087}" srcId="{C62F6E8A-86E9-45F6-8433-3A8CFFCD3DB2}" destId="{6D685D44-299D-4B65-BB67-3D00641C0ABB}" srcOrd="1" destOrd="0" parTransId="{8A29E6B7-88EB-4249-8DC6-3D070EF6F05C}" sibTransId="{4D8244BE-A48E-4860-825E-A5FADAF56A5F}"/>
    <dgm:cxn modelId="{6A058E90-031F-4FBF-AE2A-D6FFEA3D0EEE}" type="presOf" srcId="{C62F6E8A-86E9-45F6-8433-3A8CFFCD3DB2}" destId="{F0B57D76-FCBA-4A54-9265-83BF5BF1B447}" srcOrd="0" destOrd="0" presId="urn:microsoft.com/office/officeart/2005/8/layout/hierarchy4"/>
    <dgm:cxn modelId="{E2AFF2E2-ADAE-4502-BE95-72D24705E532}" srcId="{C62F6E8A-86E9-45F6-8433-3A8CFFCD3DB2}" destId="{7B06EAD1-5DA1-4ADB-8CBC-6B2D66AD480D}" srcOrd="0" destOrd="0" parTransId="{23FAD549-E8F2-4377-B9E3-D34534B242A9}" sibTransId="{68BE3884-2FEF-4502-BF42-079B03E4C5CB}"/>
    <dgm:cxn modelId="{2573D30B-F09F-4F02-A2C7-CDECAAB5A11D}" type="presOf" srcId="{7B06EAD1-5DA1-4ADB-8CBC-6B2D66AD480D}" destId="{EF940D1F-8EC9-4E28-906B-21ADE3577463}" srcOrd="0" destOrd="0" presId="urn:microsoft.com/office/officeart/2005/8/layout/hierarchy4"/>
    <dgm:cxn modelId="{1DCC2786-3F7E-44CE-8FCB-A66BAB5DE9F8}" type="presOf" srcId="{3C7F143C-7FE9-4DFD-B57A-1DBDF01DEE70}" destId="{0612B293-85FE-4165-BDC4-D218BFE39748}" srcOrd="0" destOrd="0" presId="urn:microsoft.com/office/officeart/2005/8/layout/hierarchy4"/>
    <dgm:cxn modelId="{866D94C5-F492-4AF2-A181-CC9CA432FAFF}" type="presOf" srcId="{6D685D44-299D-4B65-BB67-3D00641C0ABB}" destId="{33EA75DF-D3FA-4CE6-AE33-105A0AC90C76}" srcOrd="0" destOrd="0" presId="urn:microsoft.com/office/officeart/2005/8/layout/hierarchy4"/>
    <dgm:cxn modelId="{B4DC111D-2D67-45AC-AFB4-6D4A452A4032}" srcId="{C62F6E8A-86E9-45F6-8433-3A8CFFCD3DB2}" destId="{3C7F143C-7FE9-4DFD-B57A-1DBDF01DEE70}" srcOrd="2" destOrd="0" parTransId="{DACD4F06-DA65-46FF-9211-5B070FD3426F}" sibTransId="{612F455B-3A16-406B-949A-3C77420663E1}"/>
    <dgm:cxn modelId="{2D8F676A-D16A-4EB5-8287-16B897412179}" type="presParOf" srcId="{F0B57D76-FCBA-4A54-9265-83BF5BF1B447}" destId="{F60E316E-12B8-475E-9BFE-DF8E42AC4064}" srcOrd="0" destOrd="0" presId="urn:microsoft.com/office/officeart/2005/8/layout/hierarchy4"/>
    <dgm:cxn modelId="{B24E7E1E-DD51-40CE-8572-3D96FE56DF44}" type="presParOf" srcId="{F60E316E-12B8-475E-9BFE-DF8E42AC4064}" destId="{EF940D1F-8EC9-4E28-906B-21ADE3577463}" srcOrd="0" destOrd="0" presId="urn:microsoft.com/office/officeart/2005/8/layout/hierarchy4"/>
    <dgm:cxn modelId="{F71D909D-0218-4A47-A75C-95DB47EA7E19}" type="presParOf" srcId="{F60E316E-12B8-475E-9BFE-DF8E42AC4064}" destId="{758B65D3-F343-4088-B8D1-724369DB1C8A}" srcOrd="1" destOrd="0" presId="urn:microsoft.com/office/officeart/2005/8/layout/hierarchy4"/>
    <dgm:cxn modelId="{52ACDF93-6FD6-4A3E-AA71-658B1EEAD086}" type="presParOf" srcId="{F0B57D76-FCBA-4A54-9265-83BF5BF1B447}" destId="{ED413631-C075-436A-B7BE-85EE0D94C723}" srcOrd="1" destOrd="0" presId="urn:microsoft.com/office/officeart/2005/8/layout/hierarchy4"/>
    <dgm:cxn modelId="{67A17F59-8EA5-442F-9EC9-1E617A99319B}" type="presParOf" srcId="{F0B57D76-FCBA-4A54-9265-83BF5BF1B447}" destId="{0138DBCC-3EE1-4686-917B-025FB88A697F}" srcOrd="2" destOrd="0" presId="urn:microsoft.com/office/officeart/2005/8/layout/hierarchy4"/>
    <dgm:cxn modelId="{F5EA2597-FBF2-4561-AF8B-8A021D6DA09A}" type="presParOf" srcId="{0138DBCC-3EE1-4686-917B-025FB88A697F}" destId="{33EA75DF-D3FA-4CE6-AE33-105A0AC90C76}" srcOrd="0" destOrd="0" presId="urn:microsoft.com/office/officeart/2005/8/layout/hierarchy4"/>
    <dgm:cxn modelId="{6178145E-46EA-493D-B869-07C207065B91}" type="presParOf" srcId="{0138DBCC-3EE1-4686-917B-025FB88A697F}" destId="{BBAE02EB-D556-4289-90DE-4731ADADF6F6}" srcOrd="1" destOrd="0" presId="urn:microsoft.com/office/officeart/2005/8/layout/hierarchy4"/>
    <dgm:cxn modelId="{169DCA88-8B76-40F3-A91B-F02F7DA9949D}" type="presParOf" srcId="{F0B57D76-FCBA-4A54-9265-83BF5BF1B447}" destId="{0509B9AB-3ED4-4128-8AA5-7BEAF21BD33A}" srcOrd="3" destOrd="0" presId="urn:microsoft.com/office/officeart/2005/8/layout/hierarchy4"/>
    <dgm:cxn modelId="{FBA5A4BB-62FC-4227-A29D-E0550408E15F}" type="presParOf" srcId="{F0B57D76-FCBA-4A54-9265-83BF5BF1B447}" destId="{DD651C0F-614B-4CE1-BE3F-F582C6F77633}" srcOrd="4" destOrd="0" presId="urn:microsoft.com/office/officeart/2005/8/layout/hierarchy4"/>
    <dgm:cxn modelId="{ED025E08-DA69-44F2-8DBE-B5AEEDC32604}" type="presParOf" srcId="{DD651C0F-614B-4CE1-BE3F-F582C6F77633}" destId="{0612B293-85FE-4165-BDC4-D218BFE39748}" srcOrd="0" destOrd="0" presId="urn:microsoft.com/office/officeart/2005/8/layout/hierarchy4"/>
    <dgm:cxn modelId="{24141035-CC7E-4024-9001-09C21D6C33C9}" type="presParOf" srcId="{DD651C0F-614B-4CE1-BE3F-F582C6F77633}" destId="{605DAD81-25D6-4C24-9B00-87491B60EEE4}" srcOrd="1" destOrd="0" presId="urn:microsoft.com/office/officeart/2005/8/layout/hierarchy4"/>
  </dgm:cxnLst>
  <dgm:bg/>
  <dgm:whole/>
  <dgm:extLst>
    <a:ext uri="http://schemas.microsoft.com/office/drawing/2008/diagram"/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315FAB-470D-4179-9748-BB8A4761E0AA}" type="doc">
      <dgm:prSet loTypeId="urn:microsoft.com/office/officeart/2005/8/layout/hierarchy4" loCatId="list" qsTypeId="urn:microsoft.com/office/officeart/2005/8/quickstyle/3d3" qsCatId="3D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1E3E673C-D430-4509-923E-0FE54BD4BE86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Соответствие всех элементов требованиям по обеспечению надёжности и безопасности их использования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7AC50474-BE1B-45EF-B1BE-6F88CE5F0577}" type="parTrans" cxnId="{4BCCED88-4495-4DF5-ADCE-A3377BACEC96}">
      <dgm:prSet/>
      <dgm:spPr/>
      <dgm:t>
        <a:bodyPr/>
        <a:lstStyle/>
        <a:p>
          <a:endParaRPr lang="ru-RU"/>
        </a:p>
      </dgm:t>
    </dgm:pt>
    <dgm:pt modelId="{FF80925E-FE44-4A05-B827-F4A7450CBCB6}" type="sibTrans" cxnId="{4BCCED88-4495-4DF5-ADCE-A3377BACEC96}">
      <dgm:prSet/>
      <dgm:spPr/>
      <dgm:t>
        <a:bodyPr/>
        <a:lstStyle/>
        <a:p>
          <a:endParaRPr lang="ru-RU"/>
        </a:p>
      </dgm:t>
    </dgm:pt>
    <dgm:pt modelId="{AF7DD10D-E62D-43E7-BBB6-4915567BDB0C}" type="pres">
      <dgm:prSet presAssocID="{43315FAB-470D-4179-9748-BB8A4761E0A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843A98B-C2C6-4EB0-AB3B-BF0FB5FAF446}" type="pres">
      <dgm:prSet presAssocID="{1E3E673C-D430-4509-923E-0FE54BD4BE86}" presName="vertOne" presStyleCnt="0"/>
      <dgm:spPr/>
    </dgm:pt>
    <dgm:pt modelId="{9C8C20E7-F3D7-4C77-A633-5B2E1C857EED}" type="pres">
      <dgm:prSet presAssocID="{1E3E673C-D430-4509-923E-0FE54BD4BE8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3C4BC4-925C-4400-A8D4-0A41F26BE50B}" type="pres">
      <dgm:prSet presAssocID="{1E3E673C-D430-4509-923E-0FE54BD4BE86}" presName="horzOne" presStyleCnt="0"/>
      <dgm:spPr/>
    </dgm:pt>
  </dgm:ptLst>
  <dgm:cxnLst>
    <dgm:cxn modelId="{05457035-E013-4F58-A68A-FFFC9A91F0E8}" type="presOf" srcId="{1E3E673C-D430-4509-923E-0FE54BD4BE86}" destId="{9C8C20E7-F3D7-4C77-A633-5B2E1C857EED}" srcOrd="0" destOrd="0" presId="urn:microsoft.com/office/officeart/2005/8/layout/hierarchy4"/>
    <dgm:cxn modelId="{AFB8EA33-9245-46DE-AABD-ACDD21214E70}" type="presOf" srcId="{43315FAB-470D-4179-9748-BB8A4761E0AA}" destId="{AF7DD10D-E62D-43E7-BBB6-4915567BDB0C}" srcOrd="0" destOrd="0" presId="urn:microsoft.com/office/officeart/2005/8/layout/hierarchy4"/>
    <dgm:cxn modelId="{4BCCED88-4495-4DF5-ADCE-A3377BACEC96}" srcId="{43315FAB-470D-4179-9748-BB8A4761E0AA}" destId="{1E3E673C-D430-4509-923E-0FE54BD4BE86}" srcOrd="0" destOrd="0" parTransId="{7AC50474-BE1B-45EF-B1BE-6F88CE5F0577}" sibTransId="{FF80925E-FE44-4A05-B827-F4A7450CBCB6}"/>
    <dgm:cxn modelId="{F114B987-2BD5-473C-AE73-E81AD0EE62B6}" type="presParOf" srcId="{AF7DD10D-E62D-43E7-BBB6-4915567BDB0C}" destId="{1843A98B-C2C6-4EB0-AB3B-BF0FB5FAF446}" srcOrd="0" destOrd="0" presId="urn:microsoft.com/office/officeart/2005/8/layout/hierarchy4"/>
    <dgm:cxn modelId="{AFBD7A76-D7CE-44BA-8207-1D51A625C8B0}" type="presParOf" srcId="{1843A98B-C2C6-4EB0-AB3B-BF0FB5FAF446}" destId="{9C8C20E7-F3D7-4C77-A633-5B2E1C857EED}" srcOrd="0" destOrd="0" presId="urn:microsoft.com/office/officeart/2005/8/layout/hierarchy4"/>
    <dgm:cxn modelId="{6776CD5A-E587-4CBA-ACBC-68E433D53F13}" type="presParOf" srcId="{1843A98B-C2C6-4EB0-AB3B-BF0FB5FAF446}" destId="{6D3C4BC4-925C-4400-A8D4-0A41F26BE50B}" srcOrd="1" destOrd="0" presId="urn:microsoft.com/office/officeart/2005/8/layout/hierarchy4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DBCA297-1AE8-4C5B-9B43-BC5743E4E772}" type="datetimeFigureOut">
              <a:rPr lang="ru-RU"/>
              <a:pPr>
                <a:defRPr/>
              </a:pPr>
              <a:t>09.08.2016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1557A79-9384-47CD-A8AC-E265D454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538415-504B-4034-9EBA-770D4D7F9D7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5739B9-BA63-4699-AB71-152899B0FEA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…</a:t>
            </a:r>
          </a:p>
          <a:p>
            <a:pPr>
              <a:spcBef>
                <a:spcPct val="0"/>
              </a:spcBef>
            </a:pPr>
            <a:r>
              <a:rPr lang="ru-RU" smtClean="0"/>
              <a:t>Перечисленные условия должны обеспечивать полноценное развитие детей во всех образовательных областях, на фоне их эмоционального благополучия и положительного отношения к миру, к себе и к другим людям</a:t>
            </a:r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23D7B2-8085-4E25-8291-577B7BD0EE1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i="1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C3ED2B-3D92-4590-A2A5-251702836FB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C956CC-674E-4D79-9110-83FC96C7AC4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2338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127BA6-B3EC-418F-AD19-A7612A01A3D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1E0412-2C20-4C9A-AD66-6DD9F22DCBD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2345BE-D905-49CB-8744-38FB1543B02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231D83-49FD-40AE-823E-010B83651E2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i="1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5CDEAB-6F52-404C-BFE6-9D487C8368A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245F30-CD8E-4EDB-AB9D-BD9C11D9AE4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48A17-888F-4B51-9416-65D9525AA555}" type="datetimeFigureOut">
              <a:rPr lang="ru-RU"/>
              <a:pPr>
                <a:defRPr/>
              </a:pPr>
              <a:t>09.08.2016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8779D-16A2-45AC-86C3-44E12EC89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5EB74-CE6C-48E1-99E5-EC6E0D9DD2BC}" type="datetimeFigureOut">
              <a:rPr lang="ru-RU"/>
              <a:pPr>
                <a:defRPr/>
              </a:pPr>
              <a:t>09.08.2016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D440A-70AB-4456-ADCC-7AAC412DE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60939-3F6F-4C39-B48E-5E2595520734}" type="datetimeFigureOut">
              <a:rPr lang="ru-RU"/>
              <a:pPr>
                <a:defRPr/>
              </a:pPr>
              <a:t>09.08.2016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FDA92-3729-4220-817A-77AF79ABC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73449-D76D-4CF4-A68A-18F6C1698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22732-1151-454F-A0E7-9F0CF7B95B8C}" type="datetimeFigureOut">
              <a:rPr lang="ru-RU"/>
              <a:pPr>
                <a:defRPr/>
              </a:pPr>
              <a:t>09.08.2016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9CB65-9C6A-4247-9D6E-03DA3449B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ACB3C-8273-4B01-A787-F68E98F30306}" type="datetimeFigureOut">
              <a:rPr lang="ru-RU"/>
              <a:pPr>
                <a:defRPr/>
              </a:pPr>
              <a:t>09.08.2016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2E16-31C9-41BE-AB28-E1492B114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5647C-BD4D-4718-9FDC-7F702C8F16F3}" type="datetimeFigureOut">
              <a:rPr lang="ru-RU"/>
              <a:pPr>
                <a:defRPr/>
              </a:pPr>
              <a:t>09.08.2016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66C32-17FA-4420-A41E-399061916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5A5BF-1CA5-4FE6-82CC-86BEA3C0D644}" type="datetimeFigureOut">
              <a:rPr lang="ru-RU"/>
              <a:pPr>
                <a:defRPr/>
              </a:pPr>
              <a:t>09.08.2016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9EABE-C9D4-4F0A-8741-BA91AEE76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6E1ED-3F0F-4287-B8C8-817AF02AD867}" type="datetimeFigureOut">
              <a:rPr lang="ru-RU"/>
              <a:pPr>
                <a:defRPr/>
              </a:pPr>
              <a:t>09.08.2016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18BD6-992E-44ED-8B3B-9AA1B95DD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2B7A7-B827-4BBB-AC6F-515FCE4DA1C4}" type="datetimeFigureOut">
              <a:rPr lang="ru-RU"/>
              <a:pPr>
                <a:defRPr/>
              </a:pPr>
              <a:t>09.08.2016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DB0A3-3565-4739-91EB-6A62F3C1C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D010F-752F-470F-81A5-A997940A7C5B}" type="datetimeFigureOut">
              <a:rPr lang="ru-RU"/>
              <a:pPr>
                <a:defRPr/>
              </a:pPr>
              <a:t>09.08.2016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C8650-526A-47A9-8B43-FDF94DE82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19806-25B3-438B-8B28-B9AC8F03181D}" type="datetimeFigureOut">
              <a:rPr lang="ru-RU"/>
              <a:pPr>
                <a:defRPr/>
              </a:pPr>
              <a:t>09.08.2016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CF805-45C6-4159-9D97-D0F0F1BB0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301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301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28D674-A1B2-4FB8-B257-08A49CA186CA}" type="datetimeFigureOut">
              <a:rPr lang="ru-RU"/>
              <a:pPr>
                <a:defRPr/>
              </a:pPr>
              <a:t>09.08.2016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74934A-DD8F-4A3F-A921-C1D02B2F2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4301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97" r:id="rId9"/>
    <p:sldLayoutId id="2147483688" r:id="rId10"/>
    <p:sldLayoutId id="2147483687" r:id="rId11"/>
    <p:sldLayoutId id="2147483698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642918"/>
            <a:ext cx="8458200" cy="271464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Федеральный государственный образовательный  стандарт  дошкольного образования</a:t>
            </a:r>
            <a:endParaRPr lang="ru-RU" sz="4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3929063"/>
            <a:ext cx="8101012" cy="1500187"/>
          </a:xfrm>
        </p:spPr>
        <p:txBody>
          <a:bodyPr/>
          <a:lstStyle/>
          <a:p>
            <a:pPr marR="0" algn="ctr"/>
            <a:r>
              <a:rPr lang="ru-RU" sz="2800" smtClean="0"/>
              <a:t>Особенности построения образовательного процесса в дошкольных образовательных организациях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18EFB-763B-4966-8042-B83E371DFE28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1028" name="Прямоугольник 4"/>
          <p:cNvSpPr>
            <a:spLocks noChangeArrowheads="1"/>
          </p:cNvSpPr>
          <p:nvPr/>
        </p:nvSpPr>
        <p:spPr bwMode="auto">
          <a:xfrm>
            <a:off x="0" y="14287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Федеральные государственные требования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42875" y="785813"/>
          <a:ext cx="8858250" cy="5857875"/>
        </p:xfrm>
        <a:graphic>
          <a:graphicData uri="http://schemas.openxmlformats.org/presentationml/2006/ole">
            <p:oleObj spid="_x0000_s1026" name="Слайд" r:id="rId3" imgW="4572139" imgH="3429123" progId="PowerPoint.Slide.8">
              <p:embed/>
            </p:oleObj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7772400" cy="8572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99"/>
                </a:solidFill>
              </a:rPr>
              <a:t>Переход образовательных областей от </a:t>
            </a:r>
            <a:r>
              <a:rPr lang="ru-RU" sz="3200" b="1" dirty="0" smtClean="0">
                <a:solidFill>
                  <a:srgbClr val="000099"/>
                </a:solidFill>
              </a:rPr>
              <a:t>ФГТ   к   </a:t>
            </a:r>
            <a:r>
              <a:rPr lang="ru-RU" sz="3200" b="1" dirty="0">
                <a:solidFill>
                  <a:srgbClr val="000099"/>
                </a:solidFill>
              </a:rPr>
              <a:t>ФГОС</a:t>
            </a:r>
          </a:p>
        </p:txBody>
      </p:sp>
      <p:graphicFrame>
        <p:nvGraphicFramePr>
          <p:cNvPr id="25645" name="Group 45"/>
          <p:cNvGraphicFramePr>
            <a:graphicFrameLocks noGrp="1"/>
          </p:cNvGraphicFramePr>
          <p:nvPr>
            <p:ph type="tbl" idx="1"/>
          </p:nvPr>
        </p:nvGraphicFramePr>
        <p:xfrm>
          <a:off x="714375" y="1071563"/>
          <a:ext cx="7772400" cy="4749800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Образовательные области по ФГТ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Образовательные области по ФГОС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477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Познание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Познавательное развитие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Социализация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Безопасность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Труд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Социально-коммуникативное развитие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Коммуникация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Чтение художественной литературы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Речевое развитие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Музыка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Художественное творчество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Художественно-эстетическое развитие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Здоровье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Физическая культура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Физическое развитие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32793" name="Прямоугольник 3"/>
          <p:cNvSpPr>
            <a:spLocks noChangeArrowheads="1"/>
          </p:cNvSpPr>
          <p:nvPr/>
        </p:nvSpPr>
        <p:spPr bwMode="auto">
          <a:xfrm>
            <a:off x="285750" y="6000750"/>
            <a:ext cx="8572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Внимание!</a:t>
            </a:r>
            <a:r>
              <a:rPr lang="ru-RU" b="1"/>
              <a:t> </a:t>
            </a:r>
            <a:endParaRPr lang="en-US" b="1"/>
          </a:p>
          <a:p>
            <a:r>
              <a:rPr lang="en-US" b="1"/>
              <a:t>       </a:t>
            </a:r>
            <a:r>
              <a:rPr lang="ru-RU" b="1"/>
              <a:t>По ФГОС – образовательные области = направлениям развития!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7643812" cy="4286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70C0"/>
                </a:solidFill>
              </a:rPr>
              <a:t>Социально – коммуникативное развитие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3794" name="Объект 4"/>
          <p:cNvSpPr>
            <a:spLocks noGrp="1"/>
          </p:cNvSpPr>
          <p:nvPr>
            <p:ph idx="1"/>
          </p:nvPr>
        </p:nvSpPr>
        <p:spPr>
          <a:xfrm>
            <a:off x="214313" y="785813"/>
            <a:ext cx="8501062" cy="5715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sz="2300" smtClean="0"/>
              <a:t>Усвоение норм и ценностей, принятых в обществе…</a:t>
            </a:r>
          </a:p>
          <a:p>
            <a:pPr>
              <a:spcAft>
                <a:spcPts val="600"/>
              </a:spcAft>
            </a:pPr>
            <a:r>
              <a:rPr lang="ru-RU" sz="2300" smtClean="0"/>
              <a:t>Развитие общения и взаимодействия ребёнка</a:t>
            </a:r>
            <a:br>
              <a:rPr lang="ru-RU" sz="2300" smtClean="0"/>
            </a:br>
            <a:r>
              <a:rPr lang="ru-RU" sz="2300" smtClean="0"/>
              <a:t>со взрослыми и сверстниками</a:t>
            </a:r>
          </a:p>
          <a:p>
            <a:pPr>
              <a:spcAft>
                <a:spcPts val="600"/>
              </a:spcAft>
            </a:pPr>
            <a:r>
              <a:rPr lang="ru-RU" sz="2300" smtClean="0"/>
              <a:t>Становление самостоятельности, целенаправленности</a:t>
            </a:r>
            <a:br>
              <a:rPr lang="ru-RU" sz="2300" smtClean="0"/>
            </a:br>
            <a:r>
              <a:rPr lang="ru-RU" sz="2300" smtClean="0"/>
              <a:t>и саморегуляции…</a:t>
            </a:r>
          </a:p>
          <a:p>
            <a:pPr>
              <a:spcAft>
                <a:spcPts val="600"/>
              </a:spcAft>
            </a:pPr>
            <a:r>
              <a:rPr lang="ru-RU" sz="2300" smtClean="0"/>
              <a:t>Формирование готовности к совместной деятельности</a:t>
            </a:r>
          </a:p>
          <a:p>
            <a:pPr>
              <a:spcAft>
                <a:spcPts val="600"/>
              </a:spcAft>
            </a:pPr>
            <a:r>
              <a:rPr lang="ru-RU" sz="2300" smtClean="0"/>
              <a:t>Формирование уважительного отношения и чувства принадлежности к своей семье и к сообществу детей</a:t>
            </a:r>
            <a:br>
              <a:rPr lang="ru-RU" sz="2300" smtClean="0"/>
            </a:br>
            <a:r>
              <a:rPr lang="ru-RU" sz="2300" smtClean="0"/>
              <a:t>и взрослых в Организации</a:t>
            </a:r>
          </a:p>
          <a:p>
            <a:pPr>
              <a:spcAft>
                <a:spcPts val="600"/>
              </a:spcAft>
            </a:pPr>
            <a:r>
              <a:rPr lang="ru-RU" sz="2300" smtClean="0"/>
              <a:t>Формирование позитивных установок к различным видам труда и творчества</a:t>
            </a:r>
          </a:p>
          <a:p>
            <a:pPr>
              <a:spcAft>
                <a:spcPts val="600"/>
              </a:spcAft>
            </a:pPr>
            <a:r>
              <a:rPr lang="ru-RU" sz="2300" smtClean="0"/>
              <a:t>Формирование основ безопасного поведения в быту, социуме, природе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214313"/>
            <a:ext cx="6500813" cy="4095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70C0"/>
                </a:solidFill>
              </a:rPr>
              <a:t>Познавательное развитие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2875" y="714375"/>
            <a:ext cx="8786813" cy="57150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lnSpc>
                <a:spcPct val="110000"/>
              </a:lnSpc>
              <a:spcAft>
                <a:spcPts val="6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Развитие интересов, любознательности и познавательной мотивации</a:t>
            </a:r>
          </a:p>
          <a:p>
            <a:pPr marL="274320" indent="-274320" fontAlgn="auto">
              <a:lnSpc>
                <a:spcPct val="110000"/>
              </a:lnSpc>
              <a:spcAft>
                <a:spcPts val="6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Формирование познавательных действий, становление сознания</a:t>
            </a:r>
          </a:p>
          <a:p>
            <a:pPr marL="274320" indent="-274320" fontAlgn="auto">
              <a:lnSpc>
                <a:spcPct val="110000"/>
              </a:lnSpc>
              <a:spcAft>
                <a:spcPts val="6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Развитие воображения и творческой активности</a:t>
            </a:r>
          </a:p>
          <a:p>
            <a:pPr marL="274320" indent="-274320" fontAlgn="auto">
              <a:lnSpc>
                <a:spcPct val="110000"/>
              </a:lnSpc>
              <a:spcAft>
                <a:spcPts val="6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Формирование первичных представлений о себе, других людях, объектах окружающего мира, их свойствах и отношениях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</a:t>
            </a:r>
            <a:r>
              <a:rPr lang="ru-RU" dirty="0" err="1" smtClean="0"/>
              <a:t>социокультурных</a:t>
            </a:r>
            <a:r>
              <a:rPr lang="ru-RU" dirty="0" smtClean="0"/>
              <a:t> ценностях народа, об отечественных традициях и праздниках, планете Земля как общем доме людей, об особенностях природы, многообразии стран и народов мира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2000250" y="214313"/>
            <a:ext cx="5429250" cy="552450"/>
          </a:xfrm>
        </p:spPr>
        <p:txBody>
          <a:bodyPr/>
          <a:lstStyle/>
          <a:p>
            <a:pPr algn="ctr"/>
            <a:r>
              <a:rPr lang="ru-RU" sz="3200" b="1" smtClean="0">
                <a:solidFill>
                  <a:srgbClr val="0070C0"/>
                </a:solidFill>
              </a:rPr>
              <a:t>Речевое </a:t>
            </a:r>
            <a:r>
              <a:rPr lang="en-US" sz="3200" b="1" smtClean="0">
                <a:solidFill>
                  <a:srgbClr val="0070C0"/>
                </a:solidFill>
              </a:rPr>
              <a:t> </a:t>
            </a:r>
            <a:r>
              <a:rPr lang="ru-RU" sz="3200" b="1" smtClean="0">
                <a:solidFill>
                  <a:srgbClr val="0070C0"/>
                </a:solidFill>
              </a:rPr>
              <a:t>развитие</a:t>
            </a:r>
          </a:p>
        </p:txBody>
      </p:sp>
      <p:sp>
        <p:nvSpPr>
          <p:cNvPr id="35842" name="Объект 4"/>
          <p:cNvSpPr>
            <a:spLocks noGrp="1"/>
          </p:cNvSpPr>
          <p:nvPr>
            <p:ph idx="1"/>
          </p:nvPr>
        </p:nvSpPr>
        <p:spPr>
          <a:xfrm>
            <a:off x="428625" y="785813"/>
            <a:ext cx="8572500" cy="578643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smtClean="0"/>
              <a:t>Владение речью как средством общения и культуры</a:t>
            </a:r>
          </a:p>
          <a:p>
            <a:pPr>
              <a:spcAft>
                <a:spcPts val="600"/>
              </a:spcAft>
            </a:pPr>
            <a:r>
              <a:rPr lang="ru-RU" smtClean="0"/>
              <a:t>Обогащение активного словаря</a:t>
            </a:r>
          </a:p>
          <a:p>
            <a:pPr>
              <a:spcAft>
                <a:spcPts val="600"/>
              </a:spcAft>
            </a:pPr>
            <a:r>
              <a:rPr lang="ru-RU" smtClean="0"/>
              <a:t>Развитие связной, грамматически правильной диалогической и монологической речи</a:t>
            </a:r>
          </a:p>
          <a:p>
            <a:pPr>
              <a:spcAft>
                <a:spcPts val="600"/>
              </a:spcAft>
            </a:pPr>
            <a:r>
              <a:rPr lang="ru-RU" smtClean="0"/>
              <a:t>Развитие речевого творчества</a:t>
            </a:r>
          </a:p>
          <a:p>
            <a:pPr>
              <a:spcAft>
                <a:spcPts val="600"/>
              </a:spcAft>
            </a:pPr>
            <a:r>
              <a:rPr lang="ru-RU" smtClean="0"/>
              <a:t>Развитие звуковой и интонационной культуры речи, фонематического слуха</a:t>
            </a:r>
          </a:p>
          <a:p>
            <a:pPr>
              <a:spcAft>
                <a:spcPts val="600"/>
              </a:spcAft>
            </a:pPr>
            <a:r>
              <a:rPr lang="ru-RU" smtClean="0"/>
              <a:t>Знакомство с книжной культурой, детской литературой, понимание на слух текстов  различных жанров детской литературы</a:t>
            </a:r>
          </a:p>
          <a:p>
            <a:pPr>
              <a:spcAft>
                <a:spcPts val="600"/>
              </a:spcAft>
            </a:pPr>
            <a:r>
              <a:rPr lang="ru-RU" smtClean="0"/>
              <a:t>Формирование звуковой аналитико – синтетической активности как предпосылки обучения грамоте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428625"/>
            <a:ext cx="7500937" cy="5000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70C0"/>
                </a:solidFill>
              </a:rPr>
              <a:t>Художественно - эстетическое развитие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7188" y="1214438"/>
            <a:ext cx="8501062" cy="4735512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6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Развитие предпосылок ценностно – смыслового восприятия и понимания произведений искусства (словесного, музыкального, изобразительного), мира природы</a:t>
            </a:r>
          </a:p>
          <a:p>
            <a:pPr marL="274320" indent="-274320" fontAlgn="auto">
              <a:spcAft>
                <a:spcPts val="6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Становление эстетического отношения к окружающему миру</a:t>
            </a:r>
          </a:p>
          <a:p>
            <a:pPr marL="274320" indent="-274320" fontAlgn="auto">
              <a:spcAft>
                <a:spcPts val="6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Формирование элементарных представлений о видах искусства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Восприятие музыки, художественной литературы, фольклора</a:t>
            </a: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9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Стимулирование сопереживания персонажам художественных произведений</a:t>
            </a: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9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Реализация самостоятельной творческой деятельности детей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25" y="428625"/>
            <a:ext cx="5929313" cy="4286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70C0"/>
                </a:solidFill>
              </a:rPr>
              <a:t>Физическое 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развитие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14313" y="1143000"/>
            <a:ext cx="8643937" cy="4878388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6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Приобретение опыта в двигательной деятельности…</a:t>
            </a:r>
          </a:p>
          <a:p>
            <a:pPr marL="274320" indent="-274320" fontAlgn="auto">
              <a:spcAft>
                <a:spcPts val="6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Развитие физических качеств…</a:t>
            </a:r>
          </a:p>
          <a:p>
            <a:pPr marL="274320" indent="-274320" fontAlgn="auto">
              <a:spcAft>
                <a:spcPts val="6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Правильное формирование </a:t>
            </a:r>
            <a:r>
              <a:rPr lang="ru-RU" dirty="0" err="1" smtClean="0"/>
              <a:t>опорно</a:t>
            </a:r>
            <a:r>
              <a:rPr lang="ru-RU" dirty="0" smtClean="0"/>
              <a:t> – двигательной системы организма, развитие равновесия, координации движений, крупной и мелкой моторики</a:t>
            </a:r>
          </a:p>
          <a:p>
            <a:pPr marL="274320" indent="-274320" fontAlgn="auto">
              <a:spcAft>
                <a:spcPts val="6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Правильное выполнение основных движений</a:t>
            </a:r>
          </a:p>
          <a:p>
            <a:pPr marL="274320" indent="-274320" fontAlgn="auto">
              <a:spcAft>
                <a:spcPts val="6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Формирование начальных представлений о некоторых видах спорта</a:t>
            </a:r>
          </a:p>
          <a:p>
            <a:pPr marL="274320" indent="-274320" fontAlgn="auto">
              <a:spcAft>
                <a:spcPts val="6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Овладение подвижными играми с правилами</a:t>
            </a:r>
          </a:p>
          <a:p>
            <a:pPr marL="274320" indent="-274320" fontAlgn="auto">
              <a:spcAft>
                <a:spcPts val="6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Становление целенаправленности и </a:t>
            </a:r>
            <a:r>
              <a:rPr lang="ru-RU" dirty="0" err="1" smtClean="0"/>
              <a:t>саморегуляции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в двигательной сфере</a:t>
            </a:r>
          </a:p>
          <a:p>
            <a:pPr marL="274320" indent="-274320" fontAlgn="auto">
              <a:spcAft>
                <a:spcPts val="6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Становление ценностей здорового образа жизни, овладение  его элементарными нормами и правилами …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86808" cy="121444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</a:rPr>
              <a:t>Содержание образовательных областей 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>зависит от возраста детей и должно реализовываться в определённых видах деятельности. </a:t>
            </a:r>
            <a:endParaRPr lang="ru-RU" sz="2700" b="1" dirty="0">
              <a:solidFill>
                <a:srgbClr val="7030A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A5A92-EC3D-4CCC-A7F5-421F64BE57BC}" type="slidenum">
              <a:rPr lang="ru-RU"/>
              <a:pPr>
                <a:defRPr/>
              </a:pPr>
              <a:t>17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0" y="1357313"/>
          <a:ext cx="9001125" cy="5500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9940" name="TextBox 6"/>
          <p:cNvSpPr>
            <a:spLocks noChangeArrowheads="1"/>
          </p:cNvSpPr>
          <p:nvPr/>
        </p:nvSpPr>
        <p:spPr bwMode="auto">
          <a:xfrm>
            <a:off x="142875" y="2571750"/>
            <a:ext cx="2773363" cy="71437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Младенческий возраст (2 мес. – 1 год)</a:t>
            </a:r>
          </a:p>
        </p:txBody>
      </p:sp>
      <p:sp>
        <p:nvSpPr>
          <p:cNvPr id="39941" name="TextBox 7"/>
          <p:cNvSpPr>
            <a:spLocks noChangeArrowheads="1"/>
          </p:cNvSpPr>
          <p:nvPr/>
        </p:nvSpPr>
        <p:spPr bwMode="auto">
          <a:xfrm>
            <a:off x="3214688" y="2643188"/>
            <a:ext cx="3429000" cy="407987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Ранний возраст (1-3 года)</a:t>
            </a:r>
          </a:p>
        </p:txBody>
      </p:sp>
      <p:sp>
        <p:nvSpPr>
          <p:cNvPr id="39942" name="TextBox 8"/>
          <p:cNvSpPr>
            <a:spLocks noChangeArrowheads="1"/>
          </p:cNvSpPr>
          <p:nvPr/>
        </p:nvSpPr>
        <p:spPr bwMode="auto">
          <a:xfrm>
            <a:off x="6858000" y="2643188"/>
            <a:ext cx="2000250" cy="1020762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Дошкольный возраст </a:t>
            </a:r>
            <a:endParaRPr lang="en-US" b="1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(3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года – </a:t>
            </a: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7</a:t>
            </a:r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 лет)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50019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/>
              <a:t>  В Стандартах </a:t>
            </a:r>
            <a:r>
              <a:rPr lang="ru-RU" sz="2400" b="1" u="sng" dirty="0" smtClean="0"/>
              <a:t>нет требований к структуре образовательного процесса</a:t>
            </a:r>
            <a:r>
              <a:rPr lang="ru-RU" sz="2400" b="1" dirty="0" smtClean="0"/>
              <a:t>: </a:t>
            </a:r>
            <a:br>
              <a:rPr lang="ru-RU" sz="2400" b="1" dirty="0" smtClean="0"/>
            </a:br>
            <a:r>
              <a:rPr lang="ru-RU" sz="2400" b="1" dirty="0" smtClean="0"/>
              <a:t>на усмотрение ДОУ – можно оставить ее по ФГТ, можно изменить.</a:t>
            </a:r>
            <a:endParaRPr lang="ru-RU" sz="2400" b="1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214313" y="1857375"/>
          <a:ext cx="8572500" cy="4775200"/>
        </p:xfrm>
        <a:graphic>
          <a:graphicData uri="http://schemas.openxmlformats.org/presentationml/2006/ole">
            <p:oleObj spid="_x0000_s31746" name="Слайд" r:id="rId3" imgW="2380144" imgH="1785496" progId="PowerPoint.Slide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548718" cy="148992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Целевые ориентиры дошкольного образования </a:t>
            </a:r>
            <a:endParaRPr lang="ru-RU" dirty="0"/>
          </a:p>
        </p:txBody>
      </p:sp>
      <p:sp>
        <p:nvSpPr>
          <p:cNvPr id="12" name="Полилиния 11"/>
          <p:cNvSpPr/>
          <p:nvPr/>
        </p:nvSpPr>
        <p:spPr>
          <a:xfrm>
            <a:off x="428625" y="2214563"/>
            <a:ext cx="8229600" cy="1584325"/>
          </a:xfrm>
          <a:custGeom>
            <a:avLst/>
            <a:gdLst>
              <a:gd name="connsiteX0" fmla="*/ 0 w 8229600"/>
              <a:gd name="connsiteY0" fmla="*/ 191134 h 1146782"/>
              <a:gd name="connsiteX1" fmla="*/ 55982 w 8229600"/>
              <a:gd name="connsiteY1" fmla="*/ 55982 h 1146782"/>
              <a:gd name="connsiteX2" fmla="*/ 191134 w 8229600"/>
              <a:gd name="connsiteY2" fmla="*/ 0 h 1146782"/>
              <a:gd name="connsiteX3" fmla="*/ 8038466 w 8229600"/>
              <a:gd name="connsiteY3" fmla="*/ 0 h 1146782"/>
              <a:gd name="connsiteX4" fmla="*/ 8173618 w 8229600"/>
              <a:gd name="connsiteY4" fmla="*/ 55982 h 1146782"/>
              <a:gd name="connsiteX5" fmla="*/ 8229600 w 8229600"/>
              <a:gd name="connsiteY5" fmla="*/ 191134 h 1146782"/>
              <a:gd name="connsiteX6" fmla="*/ 8229600 w 8229600"/>
              <a:gd name="connsiteY6" fmla="*/ 955648 h 1146782"/>
              <a:gd name="connsiteX7" fmla="*/ 8173618 w 8229600"/>
              <a:gd name="connsiteY7" fmla="*/ 1090800 h 1146782"/>
              <a:gd name="connsiteX8" fmla="*/ 8038466 w 8229600"/>
              <a:gd name="connsiteY8" fmla="*/ 1146782 h 1146782"/>
              <a:gd name="connsiteX9" fmla="*/ 191134 w 8229600"/>
              <a:gd name="connsiteY9" fmla="*/ 1146782 h 1146782"/>
              <a:gd name="connsiteX10" fmla="*/ 55982 w 8229600"/>
              <a:gd name="connsiteY10" fmla="*/ 1090800 h 1146782"/>
              <a:gd name="connsiteX11" fmla="*/ 0 w 8229600"/>
              <a:gd name="connsiteY11" fmla="*/ 955648 h 1146782"/>
              <a:gd name="connsiteX12" fmla="*/ 0 w 8229600"/>
              <a:gd name="connsiteY12" fmla="*/ 191134 h 114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29600" h="1146782">
                <a:moveTo>
                  <a:pt x="0" y="191134"/>
                </a:moveTo>
                <a:cubicBezTo>
                  <a:pt x="0" y="140442"/>
                  <a:pt x="20137" y="91826"/>
                  <a:pt x="55982" y="55982"/>
                </a:cubicBezTo>
                <a:cubicBezTo>
                  <a:pt x="91827" y="20137"/>
                  <a:pt x="140442" y="0"/>
                  <a:pt x="191134" y="0"/>
                </a:cubicBezTo>
                <a:lnTo>
                  <a:pt x="8038466" y="0"/>
                </a:lnTo>
                <a:cubicBezTo>
                  <a:pt x="8089158" y="0"/>
                  <a:pt x="8137774" y="20137"/>
                  <a:pt x="8173618" y="55982"/>
                </a:cubicBezTo>
                <a:cubicBezTo>
                  <a:pt x="8209463" y="91827"/>
                  <a:pt x="8229600" y="140442"/>
                  <a:pt x="8229600" y="191134"/>
                </a:cubicBezTo>
                <a:lnTo>
                  <a:pt x="8229600" y="955648"/>
                </a:lnTo>
                <a:cubicBezTo>
                  <a:pt x="8229600" y="1006340"/>
                  <a:pt x="8209463" y="1054956"/>
                  <a:pt x="8173618" y="1090800"/>
                </a:cubicBezTo>
                <a:cubicBezTo>
                  <a:pt x="8137773" y="1126645"/>
                  <a:pt x="8089158" y="1146782"/>
                  <a:pt x="8038466" y="1146782"/>
                </a:cubicBezTo>
                <a:lnTo>
                  <a:pt x="191134" y="1146782"/>
                </a:lnTo>
                <a:cubicBezTo>
                  <a:pt x="140442" y="1146782"/>
                  <a:pt x="91826" y="1126645"/>
                  <a:pt x="55982" y="1090800"/>
                </a:cubicBezTo>
                <a:cubicBezTo>
                  <a:pt x="20137" y="1054955"/>
                  <a:pt x="0" y="1006340"/>
                  <a:pt x="0" y="955648"/>
                </a:cubicBezTo>
                <a:lnTo>
                  <a:pt x="0" y="19113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0751" tIns="120751" rIns="120751" bIns="120751" spcCol="1270" anchor="ctr"/>
          <a:lstStyle/>
          <a:p>
            <a:pPr defTabSz="7556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>
                <a:solidFill>
                  <a:schemeClr val="tx1"/>
                </a:solidFill>
                <a:cs typeface="Arial" pitchFamily="34" charset="0"/>
              </a:rPr>
              <a:t>Представляют собой социально – нормативные возрастные характеристики </a:t>
            </a:r>
            <a:r>
              <a:rPr lang="ru-RU" sz="2400" u="sng" dirty="0">
                <a:solidFill>
                  <a:schemeClr val="tx1"/>
                </a:solidFill>
                <a:cs typeface="Arial" pitchFamily="34" charset="0"/>
              </a:rPr>
              <a:t>возможных</a:t>
            </a:r>
            <a:r>
              <a:rPr lang="ru-RU" sz="2400" dirty="0">
                <a:solidFill>
                  <a:schemeClr val="tx1"/>
                </a:solidFill>
                <a:cs typeface="Arial" pitchFamily="34" charset="0"/>
              </a:rPr>
              <a:t>  достижений ребёнка на этапе завершения уровня ДО</a:t>
            </a:r>
            <a:endParaRPr lang="ru-RU" sz="2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428625" y="3929063"/>
            <a:ext cx="8229600" cy="1152525"/>
          </a:xfrm>
          <a:custGeom>
            <a:avLst/>
            <a:gdLst>
              <a:gd name="connsiteX0" fmla="*/ 0 w 8229600"/>
              <a:gd name="connsiteY0" fmla="*/ 191134 h 1146782"/>
              <a:gd name="connsiteX1" fmla="*/ 55982 w 8229600"/>
              <a:gd name="connsiteY1" fmla="*/ 55982 h 1146782"/>
              <a:gd name="connsiteX2" fmla="*/ 191134 w 8229600"/>
              <a:gd name="connsiteY2" fmla="*/ 0 h 1146782"/>
              <a:gd name="connsiteX3" fmla="*/ 8038466 w 8229600"/>
              <a:gd name="connsiteY3" fmla="*/ 0 h 1146782"/>
              <a:gd name="connsiteX4" fmla="*/ 8173618 w 8229600"/>
              <a:gd name="connsiteY4" fmla="*/ 55982 h 1146782"/>
              <a:gd name="connsiteX5" fmla="*/ 8229600 w 8229600"/>
              <a:gd name="connsiteY5" fmla="*/ 191134 h 1146782"/>
              <a:gd name="connsiteX6" fmla="*/ 8229600 w 8229600"/>
              <a:gd name="connsiteY6" fmla="*/ 955648 h 1146782"/>
              <a:gd name="connsiteX7" fmla="*/ 8173618 w 8229600"/>
              <a:gd name="connsiteY7" fmla="*/ 1090800 h 1146782"/>
              <a:gd name="connsiteX8" fmla="*/ 8038466 w 8229600"/>
              <a:gd name="connsiteY8" fmla="*/ 1146782 h 1146782"/>
              <a:gd name="connsiteX9" fmla="*/ 191134 w 8229600"/>
              <a:gd name="connsiteY9" fmla="*/ 1146782 h 1146782"/>
              <a:gd name="connsiteX10" fmla="*/ 55982 w 8229600"/>
              <a:gd name="connsiteY10" fmla="*/ 1090800 h 1146782"/>
              <a:gd name="connsiteX11" fmla="*/ 0 w 8229600"/>
              <a:gd name="connsiteY11" fmla="*/ 955648 h 1146782"/>
              <a:gd name="connsiteX12" fmla="*/ 0 w 8229600"/>
              <a:gd name="connsiteY12" fmla="*/ 191134 h 114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29600" h="1146782">
                <a:moveTo>
                  <a:pt x="0" y="191134"/>
                </a:moveTo>
                <a:cubicBezTo>
                  <a:pt x="0" y="140442"/>
                  <a:pt x="20137" y="91826"/>
                  <a:pt x="55982" y="55982"/>
                </a:cubicBezTo>
                <a:cubicBezTo>
                  <a:pt x="91827" y="20137"/>
                  <a:pt x="140442" y="0"/>
                  <a:pt x="191134" y="0"/>
                </a:cubicBezTo>
                <a:lnTo>
                  <a:pt x="8038466" y="0"/>
                </a:lnTo>
                <a:cubicBezTo>
                  <a:pt x="8089158" y="0"/>
                  <a:pt x="8137774" y="20137"/>
                  <a:pt x="8173618" y="55982"/>
                </a:cubicBezTo>
                <a:cubicBezTo>
                  <a:pt x="8209463" y="91827"/>
                  <a:pt x="8229600" y="140442"/>
                  <a:pt x="8229600" y="191134"/>
                </a:cubicBezTo>
                <a:lnTo>
                  <a:pt x="8229600" y="955648"/>
                </a:lnTo>
                <a:cubicBezTo>
                  <a:pt x="8229600" y="1006340"/>
                  <a:pt x="8209463" y="1054956"/>
                  <a:pt x="8173618" y="1090800"/>
                </a:cubicBezTo>
                <a:cubicBezTo>
                  <a:pt x="8137773" y="1126645"/>
                  <a:pt x="8089158" y="1146782"/>
                  <a:pt x="8038466" y="1146782"/>
                </a:cubicBezTo>
                <a:lnTo>
                  <a:pt x="191134" y="1146782"/>
                </a:lnTo>
                <a:cubicBezTo>
                  <a:pt x="140442" y="1146782"/>
                  <a:pt x="91826" y="1126645"/>
                  <a:pt x="55982" y="1090800"/>
                </a:cubicBezTo>
                <a:cubicBezTo>
                  <a:pt x="20137" y="1054955"/>
                  <a:pt x="0" y="1006340"/>
                  <a:pt x="0" y="955648"/>
                </a:cubicBezTo>
                <a:lnTo>
                  <a:pt x="0" y="19113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250663"/>
              <a:satOff val="834"/>
              <a:lumOff val="2549"/>
              <a:alphaOff val="0"/>
            </a:schemeClr>
          </a:fillRef>
          <a:effectRef idx="0">
            <a:schemeClr val="accent2">
              <a:hueOff val="2250663"/>
              <a:satOff val="834"/>
              <a:lumOff val="2549"/>
              <a:alphaOff val="0"/>
            </a:schemeClr>
          </a:effectRef>
          <a:fontRef idx="minor">
            <a:schemeClr val="lt1"/>
          </a:fontRef>
        </p:style>
        <p:txBody>
          <a:bodyPr lIns="120751" tIns="120751" rIns="120751" bIns="120751" spcCol="1270" anchor="ctr"/>
          <a:lstStyle/>
          <a:p>
            <a:pPr defTabSz="7556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  <a:cs typeface="Arial" pitchFamily="34" charset="0"/>
              </a:rPr>
              <a:t>Определяются независимо от форм реализации Программы,</a:t>
            </a:r>
            <a:br>
              <a:rPr lang="ru-RU" sz="2000" dirty="0">
                <a:solidFill>
                  <a:schemeClr val="tx1"/>
                </a:solidFill>
                <a:cs typeface="Arial" pitchFamily="34" charset="0"/>
              </a:rPr>
            </a:br>
            <a:r>
              <a:rPr lang="ru-RU" sz="2000" dirty="0">
                <a:solidFill>
                  <a:schemeClr val="tx1"/>
                </a:solidFill>
                <a:cs typeface="Arial" pitchFamily="34" charset="0"/>
              </a:rPr>
              <a:t>а также от её  характера, особенностей развития  детей</a:t>
            </a:r>
            <a:br>
              <a:rPr lang="ru-RU" sz="2000" dirty="0">
                <a:solidFill>
                  <a:schemeClr val="tx1"/>
                </a:solidFill>
                <a:cs typeface="Arial" pitchFamily="34" charset="0"/>
              </a:rPr>
            </a:br>
            <a:r>
              <a:rPr lang="ru-RU" sz="2000" dirty="0">
                <a:solidFill>
                  <a:schemeClr val="tx1"/>
                </a:solidFill>
                <a:cs typeface="Arial" pitchFamily="34" charset="0"/>
              </a:rPr>
              <a:t>и видов Организации, реализующей Программу</a:t>
            </a:r>
            <a:endParaRPr lang="ru-RU" sz="20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428625" y="5214938"/>
            <a:ext cx="8229600" cy="1279525"/>
          </a:xfrm>
          <a:custGeom>
            <a:avLst/>
            <a:gdLst>
              <a:gd name="connsiteX0" fmla="*/ 0 w 8229600"/>
              <a:gd name="connsiteY0" fmla="*/ 191134 h 1146782"/>
              <a:gd name="connsiteX1" fmla="*/ 55982 w 8229600"/>
              <a:gd name="connsiteY1" fmla="*/ 55982 h 1146782"/>
              <a:gd name="connsiteX2" fmla="*/ 191134 w 8229600"/>
              <a:gd name="connsiteY2" fmla="*/ 0 h 1146782"/>
              <a:gd name="connsiteX3" fmla="*/ 8038466 w 8229600"/>
              <a:gd name="connsiteY3" fmla="*/ 0 h 1146782"/>
              <a:gd name="connsiteX4" fmla="*/ 8173618 w 8229600"/>
              <a:gd name="connsiteY4" fmla="*/ 55982 h 1146782"/>
              <a:gd name="connsiteX5" fmla="*/ 8229600 w 8229600"/>
              <a:gd name="connsiteY5" fmla="*/ 191134 h 1146782"/>
              <a:gd name="connsiteX6" fmla="*/ 8229600 w 8229600"/>
              <a:gd name="connsiteY6" fmla="*/ 955648 h 1146782"/>
              <a:gd name="connsiteX7" fmla="*/ 8173618 w 8229600"/>
              <a:gd name="connsiteY7" fmla="*/ 1090800 h 1146782"/>
              <a:gd name="connsiteX8" fmla="*/ 8038466 w 8229600"/>
              <a:gd name="connsiteY8" fmla="*/ 1146782 h 1146782"/>
              <a:gd name="connsiteX9" fmla="*/ 191134 w 8229600"/>
              <a:gd name="connsiteY9" fmla="*/ 1146782 h 1146782"/>
              <a:gd name="connsiteX10" fmla="*/ 55982 w 8229600"/>
              <a:gd name="connsiteY10" fmla="*/ 1090800 h 1146782"/>
              <a:gd name="connsiteX11" fmla="*/ 0 w 8229600"/>
              <a:gd name="connsiteY11" fmla="*/ 955648 h 1146782"/>
              <a:gd name="connsiteX12" fmla="*/ 0 w 8229600"/>
              <a:gd name="connsiteY12" fmla="*/ 191134 h 114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29600" h="1146782">
                <a:moveTo>
                  <a:pt x="0" y="191134"/>
                </a:moveTo>
                <a:cubicBezTo>
                  <a:pt x="0" y="140442"/>
                  <a:pt x="20137" y="91826"/>
                  <a:pt x="55982" y="55982"/>
                </a:cubicBezTo>
                <a:cubicBezTo>
                  <a:pt x="91827" y="20137"/>
                  <a:pt x="140442" y="0"/>
                  <a:pt x="191134" y="0"/>
                </a:cubicBezTo>
                <a:lnTo>
                  <a:pt x="8038466" y="0"/>
                </a:lnTo>
                <a:cubicBezTo>
                  <a:pt x="8089158" y="0"/>
                  <a:pt x="8137774" y="20137"/>
                  <a:pt x="8173618" y="55982"/>
                </a:cubicBezTo>
                <a:cubicBezTo>
                  <a:pt x="8209463" y="91827"/>
                  <a:pt x="8229600" y="140442"/>
                  <a:pt x="8229600" y="191134"/>
                </a:cubicBezTo>
                <a:lnTo>
                  <a:pt x="8229600" y="955648"/>
                </a:lnTo>
                <a:cubicBezTo>
                  <a:pt x="8229600" y="1006340"/>
                  <a:pt x="8209463" y="1054956"/>
                  <a:pt x="8173618" y="1090800"/>
                </a:cubicBezTo>
                <a:cubicBezTo>
                  <a:pt x="8137773" y="1126645"/>
                  <a:pt x="8089158" y="1146782"/>
                  <a:pt x="8038466" y="1146782"/>
                </a:cubicBezTo>
                <a:lnTo>
                  <a:pt x="191134" y="1146782"/>
                </a:lnTo>
                <a:cubicBezTo>
                  <a:pt x="140442" y="1146782"/>
                  <a:pt x="91826" y="1126645"/>
                  <a:pt x="55982" y="1090800"/>
                </a:cubicBezTo>
                <a:cubicBezTo>
                  <a:pt x="20137" y="1054955"/>
                  <a:pt x="0" y="1006340"/>
                  <a:pt x="0" y="955648"/>
                </a:cubicBezTo>
                <a:lnTo>
                  <a:pt x="0" y="19113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4501327"/>
              <a:satOff val="1667"/>
              <a:lumOff val="5097"/>
              <a:alphaOff val="0"/>
            </a:schemeClr>
          </a:fillRef>
          <a:effectRef idx="0">
            <a:schemeClr val="accent2">
              <a:hueOff val="4501327"/>
              <a:satOff val="1667"/>
              <a:lumOff val="5097"/>
              <a:alphaOff val="0"/>
            </a:schemeClr>
          </a:effectRef>
          <a:fontRef idx="minor">
            <a:schemeClr val="lt1"/>
          </a:fontRef>
        </p:style>
        <p:txBody>
          <a:bodyPr lIns="120751" tIns="120751" rIns="120751" bIns="120751" spcCol="1270" anchor="ctr"/>
          <a:lstStyle/>
          <a:p>
            <a:pPr defTabSz="7556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cs typeface="Arial" pitchFamily="34" charset="0"/>
              </a:rPr>
              <a:t>Не</a:t>
            </a:r>
            <a:r>
              <a:rPr lang="ru-RU" sz="2000" dirty="0">
                <a:solidFill>
                  <a:schemeClr val="tx1"/>
                </a:solidFill>
                <a:cs typeface="Arial" pitchFamily="34" charset="0"/>
              </a:rPr>
              <a:t> подлежат непосредственной оценке, в том числе в виде педагогической диагностики (мониторинга), </a:t>
            </a:r>
            <a:r>
              <a:rPr lang="ru-RU" sz="2000" b="1" dirty="0">
                <a:solidFill>
                  <a:schemeClr val="tx1"/>
                </a:solidFill>
                <a:cs typeface="Arial" pitchFamily="34" charset="0"/>
              </a:rPr>
              <a:t>не</a:t>
            </a:r>
            <a:r>
              <a:rPr lang="ru-RU" sz="2000" dirty="0">
                <a:solidFill>
                  <a:schemeClr val="tx1"/>
                </a:solidFill>
                <a:cs typeface="Arial" pitchFamily="34" charset="0"/>
              </a:rPr>
              <a:t> являются основой объективной оценки подготовки детей</a:t>
            </a:r>
            <a:endParaRPr lang="ru-RU" sz="2000" dirty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071563"/>
          </a:xfrm>
        </p:spPr>
        <p:txBody>
          <a:bodyPr>
            <a:normAutofit/>
          </a:bodyPr>
          <a:lstStyle/>
          <a:p>
            <a:pPr algn="ctr"/>
            <a:r>
              <a:rPr lang="ru-RU" sz="3200" b="1" smtClean="0">
                <a:solidFill>
                  <a:srgbClr val="7030A0"/>
                </a:solidFill>
              </a:rPr>
              <a:t>ФЗ  «Об образовании в Российской    </a:t>
            </a:r>
            <a:br>
              <a:rPr lang="ru-RU" sz="3200" b="1" smtClean="0">
                <a:solidFill>
                  <a:srgbClr val="7030A0"/>
                </a:solidFill>
              </a:rPr>
            </a:br>
            <a:r>
              <a:rPr lang="ru-RU" sz="3200" b="1" smtClean="0">
                <a:solidFill>
                  <a:srgbClr val="7030A0"/>
                </a:solidFill>
              </a:rPr>
              <a:t>                федерации»</a:t>
            </a:r>
            <a:r>
              <a:rPr lang="ru-RU" sz="3200" smtClean="0">
                <a:solidFill>
                  <a:srgbClr val="FF0000"/>
                </a:solidFill>
              </a:rPr>
              <a:t>     </a:t>
            </a:r>
            <a:r>
              <a:rPr lang="ru-RU" sz="4500" smtClean="0">
                <a:solidFill>
                  <a:srgbClr val="FF0000"/>
                </a:solidFill>
              </a:rPr>
              <a:t>  </a:t>
            </a:r>
            <a:r>
              <a:rPr lang="ru-RU" sz="1600" smtClean="0">
                <a:latin typeface="Tahoma" pitchFamily="34" charset="0"/>
                <a:cs typeface="Tahoma" pitchFamily="34" charset="0"/>
              </a:rPr>
              <a:t>29.12.2013 г</a:t>
            </a:r>
            <a:endParaRPr lang="ru-RU" sz="45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857375"/>
            <a:ext cx="8624887" cy="46609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>
                <a:cs typeface="Arial" charset="0"/>
              </a:rPr>
              <a:t>Статья 10. Структура системы образования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>
                <a:cs typeface="Arial" charset="0"/>
              </a:rPr>
              <a:t>п.3. </a:t>
            </a:r>
            <a:r>
              <a:rPr lang="ru-RU" sz="2000" smtClean="0">
                <a:cs typeface="Arial" charset="0"/>
              </a:rPr>
              <a:t>«Общее образование и профессиональное образование реализуются по уровням образования».</a:t>
            </a:r>
            <a:endParaRPr lang="ru-RU" sz="600" smtClean="0"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1200" smtClean="0"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i="1" smtClean="0">
                <a:cs typeface="Arial" charset="0"/>
              </a:rPr>
              <a:t>Изменена структура системы образования, добавлены два новых уровня: дошкольное образование и подготовка кадров высшей квалификации включены в систему общего образования.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1500" i="1" smtClean="0"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i="1" smtClean="0">
                <a:cs typeface="Arial" charset="0"/>
              </a:rPr>
              <a:t>Для сравнения: </a:t>
            </a:r>
            <a:r>
              <a:rPr lang="ru-RU" sz="2000" i="1" smtClean="0">
                <a:cs typeface="Arial" charset="0"/>
              </a:rPr>
              <a:t>прежде статус дошкольного образования не был определен. Дошкольное образование юридически не считалось уровнем или ступенью уровня образования.</a:t>
            </a:r>
            <a:endParaRPr lang="ru-RU" sz="600" i="1" smtClean="0"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000" i="1" smtClean="0"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i="1" smtClean="0">
                <a:solidFill>
                  <a:srgbClr val="C00000"/>
                </a:solidFill>
                <a:cs typeface="Arial" charset="0"/>
              </a:rPr>
              <a:t>Уровень ДО – особенный: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i="1" smtClean="0">
                <a:solidFill>
                  <a:srgbClr val="C00000"/>
                </a:solidFill>
                <a:cs typeface="Arial" charset="0"/>
              </a:rPr>
              <a:t>1) необязательность уровня ДО в РФ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i="1" smtClean="0">
                <a:solidFill>
                  <a:srgbClr val="C00000"/>
                </a:solidFill>
                <a:cs typeface="Arial" charset="0"/>
              </a:rPr>
              <a:t>2) отсутствие возможности вменения ребёнку какой-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i="1" smtClean="0">
                <a:solidFill>
                  <a:srgbClr val="C00000"/>
                </a:solidFill>
                <a:cs typeface="Arial" charset="0"/>
              </a:rPr>
              <a:t>    либо ответственности за результат.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00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71612"/>
            <a:ext cx="8501122" cy="4500594"/>
          </a:xfrm>
        </p:spPr>
        <p:txBody>
          <a:bodyPr>
            <a:noAutofit/>
          </a:bodyPr>
          <a:lstStyle/>
          <a:p>
            <a:pPr marL="355600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400" dirty="0" smtClean="0"/>
              <a:t>     </a:t>
            </a:r>
            <a:r>
              <a:rPr lang="ru-RU" sz="2400" b="1" i="1" dirty="0" smtClean="0">
                <a:solidFill>
                  <a:srgbClr val="FF0000"/>
                </a:solidFill>
              </a:rPr>
              <a:t>Целевые ориентиры </a:t>
            </a:r>
            <a:r>
              <a:rPr lang="ru-RU" sz="2400" dirty="0" smtClean="0"/>
              <a:t>дошкольного образования - социально-нормативные  возрастные характеристики возможных  достижений ребёнка на этапе завершения уровня дошкольного образования: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>● </a:t>
            </a:r>
            <a:r>
              <a:rPr lang="ru-RU" sz="2400" b="1" dirty="0" smtClean="0">
                <a:solidFill>
                  <a:srgbClr val="7030A0"/>
                </a:solidFill>
              </a:rPr>
              <a:t>целевые ориентиры образования в  раннем 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    возрасте;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● </a:t>
            </a:r>
            <a:r>
              <a:rPr lang="ru-RU" sz="2400" b="1" dirty="0" smtClean="0">
                <a:solidFill>
                  <a:srgbClr val="7030A0"/>
                </a:solidFill>
              </a:rPr>
              <a:t>целевые ориентиры образования на этапе  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   завершения дошкольного образования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46082" name="Прямоугольник 2"/>
          <p:cNvSpPr>
            <a:spLocks noChangeArrowheads="1"/>
          </p:cNvSpPr>
          <p:nvPr/>
        </p:nvSpPr>
        <p:spPr bwMode="auto">
          <a:xfrm>
            <a:off x="500063" y="571500"/>
            <a:ext cx="8286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 К  РЕЗУЛЬТАТАМ  ОСВОЕНИЯ  ПРОГРАММЫ</a:t>
            </a:r>
            <a:endParaRPr lang="ru-RU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5750" y="571500"/>
            <a:ext cx="8401050" cy="20002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Целевые  ориентиры  </a:t>
            </a:r>
            <a:r>
              <a:rPr lang="ru-RU" dirty="0" smtClean="0">
                <a:solidFill>
                  <a:srgbClr val="FF0000"/>
                </a:solidFill>
              </a:rPr>
              <a:t>НЕ МОГУТ  </a:t>
            </a:r>
            <a:r>
              <a:rPr lang="ru-RU" dirty="0" smtClean="0"/>
              <a:t>служить  основанием для: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625" y="2786063"/>
            <a:ext cx="8229600" cy="3786187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2"/>
                </a:solidFill>
              </a:rPr>
              <a:t>аттестации педагогических кадров</a:t>
            </a:r>
          </a:p>
          <a:p>
            <a:pPr marL="274320" indent="-274320" fontAlgn="auto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accent2"/>
                </a:solidFill>
              </a:rPr>
              <a:t>оценки качества образования</a:t>
            </a:r>
          </a:p>
          <a:p>
            <a:pPr marL="274320" indent="-274320" fontAlgn="auto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accent1"/>
                </a:solidFill>
              </a:rPr>
              <a:t>оценки </a:t>
            </a:r>
            <a:r>
              <a:rPr lang="ru-RU" b="1" dirty="0" smtClean="0">
                <a:solidFill>
                  <a:schemeClr val="accent1"/>
                </a:solidFill>
              </a:rPr>
              <a:t>уровня</a:t>
            </a:r>
            <a:r>
              <a:rPr lang="ru-RU" dirty="0" smtClean="0">
                <a:solidFill>
                  <a:schemeClr val="accent1"/>
                </a:solidFill>
              </a:rPr>
              <a:t> развития детей, в т.ч. в рамках мониторинга</a:t>
            </a:r>
          </a:p>
          <a:p>
            <a:pPr marL="274320" indent="-274320" fontAlgn="auto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accent3"/>
                </a:solidFill>
              </a:rPr>
              <a:t>оценки выполнения муниципального (государственного) задания посредством</a:t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>их включения в показатели качества выполнения задания</a:t>
            </a:r>
          </a:p>
          <a:p>
            <a:pPr marL="274320" indent="-274320" fontAlgn="auto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распределения стимулирующего фонда оплаты труда работников ДОО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3357563" y="4500563"/>
            <a:ext cx="2205037" cy="2205037"/>
          </a:xfrm>
          <a:custGeom>
            <a:avLst/>
            <a:gdLst>
              <a:gd name="connsiteX0" fmla="*/ 0 w 2205262"/>
              <a:gd name="connsiteY0" fmla="*/ 1102631 h 2205262"/>
              <a:gd name="connsiteX1" fmla="*/ 322954 w 2205262"/>
              <a:gd name="connsiteY1" fmla="*/ 322953 h 2205262"/>
              <a:gd name="connsiteX2" fmla="*/ 1102633 w 2205262"/>
              <a:gd name="connsiteY2" fmla="*/ 1 h 2205262"/>
              <a:gd name="connsiteX3" fmla="*/ 1882311 w 2205262"/>
              <a:gd name="connsiteY3" fmla="*/ 322955 h 2205262"/>
              <a:gd name="connsiteX4" fmla="*/ 2205263 w 2205262"/>
              <a:gd name="connsiteY4" fmla="*/ 1102634 h 2205262"/>
              <a:gd name="connsiteX5" fmla="*/ 1882310 w 2205262"/>
              <a:gd name="connsiteY5" fmla="*/ 1882312 h 2205262"/>
              <a:gd name="connsiteX6" fmla="*/ 1102632 w 2205262"/>
              <a:gd name="connsiteY6" fmla="*/ 2205265 h 2205262"/>
              <a:gd name="connsiteX7" fmla="*/ 322954 w 2205262"/>
              <a:gd name="connsiteY7" fmla="*/ 1882311 h 2205262"/>
              <a:gd name="connsiteX8" fmla="*/ 2 w 2205262"/>
              <a:gd name="connsiteY8" fmla="*/ 1102633 h 2205262"/>
              <a:gd name="connsiteX9" fmla="*/ 0 w 2205262"/>
              <a:gd name="connsiteY9" fmla="*/ 1102631 h 220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5262" h="2205262">
                <a:moveTo>
                  <a:pt x="0" y="1102631"/>
                </a:moveTo>
                <a:cubicBezTo>
                  <a:pt x="0" y="810195"/>
                  <a:pt x="116170" y="529736"/>
                  <a:pt x="322954" y="322953"/>
                </a:cubicBezTo>
                <a:cubicBezTo>
                  <a:pt x="529738" y="116170"/>
                  <a:pt x="810197" y="0"/>
                  <a:pt x="1102633" y="1"/>
                </a:cubicBezTo>
                <a:cubicBezTo>
                  <a:pt x="1395069" y="1"/>
                  <a:pt x="1675528" y="116171"/>
                  <a:pt x="1882311" y="322955"/>
                </a:cubicBezTo>
                <a:cubicBezTo>
                  <a:pt x="2089094" y="529739"/>
                  <a:pt x="2205264" y="810198"/>
                  <a:pt x="2205263" y="1102634"/>
                </a:cubicBezTo>
                <a:cubicBezTo>
                  <a:pt x="2205263" y="1395070"/>
                  <a:pt x="2089093" y="1675529"/>
                  <a:pt x="1882310" y="1882312"/>
                </a:cubicBezTo>
                <a:cubicBezTo>
                  <a:pt x="1675526" y="2089095"/>
                  <a:pt x="1395068" y="2205265"/>
                  <a:pt x="1102632" y="2205265"/>
                </a:cubicBezTo>
                <a:cubicBezTo>
                  <a:pt x="810196" y="2205265"/>
                  <a:pt x="529737" y="2089095"/>
                  <a:pt x="322954" y="1882311"/>
                </a:cubicBezTo>
                <a:cubicBezTo>
                  <a:pt x="116171" y="1675527"/>
                  <a:pt x="1" y="1395069"/>
                  <a:pt x="2" y="1102633"/>
                </a:cubicBezTo>
                <a:lnTo>
                  <a:pt x="0" y="110263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35653" tIns="335653" rIns="335653" bIns="335653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>
                <a:cs typeface="Arial" pitchFamily="34" charset="0"/>
              </a:rPr>
              <a:t>Условия реализации Программы </a:t>
            </a:r>
            <a:endParaRPr lang="ru-RU" sz="2000" b="1" dirty="0">
              <a:cs typeface="Arial" pitchFamily="34" charset="0"/>
            </a:endParaRPr>
          </a:p>
        </p:txBody>
      </p:sp>
      <p:grpSp>
        <p:nvGrpSpPr>
          <p:cNvPr id="49154" name="Группа 24"/>
          <p:cNvGrpSpPr>
            <a:grpSpLocks/>
          </p:cNvGrpSpPr>
          <p:nvPr/>
        </p:nvGrpSpPr>
        <p:grpSpPr bwMode="auto">
          <a:xfrm>
            <a:off x="5643563" y="4429125"/>
            <a:ext cx="3232150" cy="2179638"/>
            <a:chOff x="5660061" y="3789040"/>
            <a:chExt cx="3232219" cy="2179673"/>
          </a:xfrm>
        </p:grpSpPr>
        <p:sp>
          <p:nvSpPr>
            <p:cNvPr id="19" name="Стрелка влево 18"/>
            <p:cNvSpPr/>
            <p:nvPr/>
          </p:nvSpPr>
          <p:spPr>
            <a:xfrm>
              <a:off x="5660061" y="4816169"/>
              <a:ext cx="1820901" cy="62866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олилиния 19"/>
            <p:cNvSpPr/>
            <p:nvPr/>
          </p:nvSpPr>
          <p:spPr>
            <a:xfrm>
              <a:off x="6191884" y="4292286"/>
              <a:ext cx="2578155" cy="1676427"/>
            </a:xfrm>
            <a:custGeom>
              <a:avLst/>
              <a:gdLst>
                <a:gd name="connsiteX0" fmla="*/ 0 w 2577163"/>
                <a:gd name="connsiteY0" fmla="*/ 167600 h 1675999"/>
                <a:gd name="connsiteX1" fmla="*/ 49089 w 2577163"/>
                <a:gd name="connsiteY1" fmla="*/ 49089 h 1675999"/>
                <a:gd name="connsiteX2" fmla="*/ 167600 w 2577163"/>
                <a:gd name="connsiteY2" fmla="*/ 0 h 1675999"/>
                <a:gd name="connsiteX3" fmla="*/ 2409563 w 2577163"/>
                <a:gd name="connsiteY3" fmla="*/ 0 h 1675999"/>
                <a:gd name="connsiteX4" fmla="*/ 2528074 w 2577163"/>
                <a:gd name="connsiteY4" fmla="*/ 49089 h 1675999"/>
                <a:gd name="connsiteX5" fmla="*/ 2577163 w 2577163"/>
                <a:gd name="connsiteY5" fmla="*/ 167600 h 1675999"/>
                <a:gd name="connsiteX6" fmla="*/ 2577163 w 2577163"/>
                <a:gd name="connsiteY6" fmla="*/ 1508399 h 1675999"/>
                <a:gd name="connsiteX7" fmla="*/ 2528074 w 2577163"/>
                <a:gd name="connsiteY7" fmla="*/ 1626910 h 1675999"/>
                <a:gd name="connsiteX8" fmla="*/ 2409563 w 2577163"/>
                <a:gd name="connsiteY8" fmla="*/ 1675999 h 1675999"/>
                <a:gd name="connsiteX9" fmla="*/ 167600 w 2577163"/>
                <a:gd name="connsiteY9" fmla="*/ 1675999 h 1675999"/>
                <a:gd name="connsiteX10" fmla="*/ 49089 w 2577163"/>
                <a:gd name="connsiteY10" fmla="*/ 1626910 h 1675999"/>
                <a:gd name="connsiteX11" fmla="*/ 0 w 2577163"/>
                <a:gd name="connsiteY11" fmla="*/ 1508399 h 1675999"/>
                <a:gd name="connsiteX12" fmla="*/ 0 w 2577163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7163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2409563" y="0"/>
                  </a:lnTo>
                  <a:cubicBezTo>
                    <a:pt x="2454013" y="0"/>
                    <a:pt x="2496643" y="17658"/>
                    <a:pt x="2528074" y="49089"/>
                  </a:cubicBezTo>
                  <a:cubicBezTo>
                    <a:pt x="2559505" y="80520"/>
                    <a:pt x="2577163" y="123150"/>
                    <a:pt x="2577163" y="167600"/>
                  </a:cubicBezTo>
                  <a:lnTo>
                    <a:pt x="2577163" y="1508399"/>
                  </a:lnTo>
                  <a:cubicBezTo>
                    <a:pt x="2577163" y="1552849"/>
                    <a:pt x="2559505" y="1595479"/>
                    <a:pt x="2528074" y="1626910"/>
                  </a:cubicBezTo>
                  <a:cubicBezTo>
                    <a:pt x="2496643" y="1658341"/>
                    <a:pt x="2454013" y="1675999"/>
                    <a:pt x="2409563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9568" tIns="79568" rIns="79568" bIns="79568" spcCol="1270" anchor="b"/>
            <a:lstStyle/>
            <a:p>
              <a:pPr defTabSz="71120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ru-RU" sz="1600" b="1" dirty="0">
                  <a:cs typeface="Arial" pitchFamily="34" charset="0"/>
                </a:rPr>
                <a:t>развивающая </a:t>
              </a:r>
              <a:r>
                <a:rPr lang="ru-RU" sz="1600" b="1" dirty="0" err="1">
                  <a:cs typeface="Arial" pitchFamily="34" charset="0"/>
                </a:rPr>
                <a:t>предметно-простран-ственная</a:t>
              </a:r>
              <a:r>
                <a:rPr lang="ru-RU" sz="1600" b="1" dirty="0">
                  <a:cs typeface="Arial" pitchFamily="34" charset="0"/>
                </a:rPr>
                <a:t> среда</a:t>
              </a:r>
              <a:endParaRPr lang="ru-RU" sz="1600" b="1" dirty="0">
                <a:cs typeface="Arial" pitchFamily="34" charset="0"/>
              </a:endParaRPr>
            </a:p>
          </p:txBody>
        </p:sp>
        <p:pic>
          <p:nvPicPr>
            <p:cNvPr id="1026" name="Picture 2" descr="D:\ПРОСВЕЩЕНИЕ\Картинки разные\Детские_помещения\0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92280" y="3789040"/>
              <a:ext cx="1800000" cy="1355960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49155" name="Группа 23"/>
          <p:cNvGrpSpPr>
            <a:grpSpLocks/>
          </p:cNvGrpSpPr>
          <p:nvPr/>
        </p:nvGrpSpPr>
        <p:grpSpPr bwMode="auto">
          <a:xfrm>
            <a:off x="5143500" y="2214563"/>
            <a:ext cx="2936875" cy="2239962"/>
            <a:chOff x="5018814" y="1628800"/>
            <a:chExt cx="2937362" cy="2240552"/>
          </a:xfrm>
        </p:grpSpPr>
        <p:sp>
          <p:nvSpPr>
            <p:cNvPr id="17" name="Стрелка влево 16"/>
            <p:cNvSpPr/>
            <p:nvPr/>
          </p:nvSpPr>
          <p:spPr>
            <a:xfrm rot="18900000">
              <a:off x="5018814" y="3240536"/>
              <a:ext cx="2016459" cy="628816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5692026" y="2003549"/>
              <a:ext cx="2095847" cy="1676842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3378" tIns="83378" rIns="83378" bIns="83378" spcCol="1270" anchor="b"/>
            <a:lstStyle/>
            <a:p>
              <a:pPr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cs typeface="Arial" pitchFamily="34" charset="0"/>
                </a:rPr>
                <a:t>финансовые</a:t>
              </a:r>
              <a:endParaRPr lang="ru-RU" b="1" dirty="0">
                <a:cs typeface="Arial" pitchFamily="34" charset="0"/>
              </a:endParaRPr>
            </a:p>
          </p:txBody>
        </p:sp>
        <p:pic>
          <p:nvPicPr>
            <p:cNvPr id="1028" name="Picture 4" descr="http://www.bolshoyvopros.ru/files/users/images/63/7f/637fdf6934b8d6902d9d87626df981f5.jpg"/>
            <p:cNvPicPr>
              <a:picLocks noChangeAspect="1" noChangeArrowheads="1"/>
            </p:cNvPicPr>
            <p:nvPr/>
          </p:nvPicPr>
          <p:blipFill>
            <a:blip r:embed="rId4" cstate="print"/>
            <a:srcRect l="2144" t="-150" r="4688" b="5731"/>
            <a:stretch>
              <a:fillRect/>
            </a:stretch>
          </p:blipFill>
          <p:spPr bwMode="auto">
            <a:xfrm>
              <a:off x="6156176" y="1628800"/>
              <a:ext cx="1800000" cy="1368152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49156" name="Группа 22"/>
          <p:cNvGrpSpPr>
            <a:grpSpLocks/>
          </p:cNvGrpSpPr>
          <p:nvPr/>
        </p:nvGrpSpPr>
        <p:grpSpPr bwMode="auto">
          <a:xfrm>
            <a:off x="3429000" y="1500188"/>
            <a:ext cx="2095500" cy="2947987"/>
            <a:chOff x="3403959" y="980728"/>
            <a:chExt cx="2094999" cy="2948497"/>
          </a:xfrm>
        </p:grpSpPr>
        <p:sp>
          <p:nvSpPr>
            <p:cNvPr id="15" name="Стрелка влево 14"/>
            <p:cNvSpPr/>
            <p:nvPr/>
          </p:nvSpPr>
          <p:spPr>
            <a:xfrm rot="16200000">
              <a:off x="3601999" y="2765516"/>
              <a:ext cx="1698919" cy="62850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3403959" y="1391961"/>
              <a:ext cx="2094999" cy="1676690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3378" tIns="83378" rIns="83378" bIns="83378" spcCol="1270" anchor="b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cs typeface="Arial" pitchFamily="34" charset="0"/>
                </a:rPr>
                <a:t>материально-технические</a:t>
              </a:r>
              <a:endParaRPr lang="ru-RU" b="1" dirty="0">
                <a:cs typeface="Arial" pitchFamily="34" charset="0"/>
              </a:endParaRPr>
            </a:p>
          </p:txBody>
        </p:sp>
        <p:pic>
          <p:nvPicPr>
            <p:cNvPr id="1030" name="Picture 6" descr="http://img0.liveinternet.ru/images/attach/c/5/92/177/92177630_4565946_k_1_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63888" y="980728"/>
              <a:ext cx="1800000" cy="1350000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49157" name="Группа 20"/>
          <p:cNvGrpSpPr>
            <a:grpSpLocks/>
          </p:cNvGrpSpPr>
          <p:nvPr/>
        </p:nvGrpSpPr>
        <p:grpSpPr bwMode="auto">
          <a:xfrm>
            <a:off x="857250" y="2357438"/>
            <a:ext cx="2382838" cy="2862262"/>
            <a:chOff x="827584" y="1700808"/>
            <a:chExt cx="2382818" cy="2862551"/>
          </a:xfrm>
        </p:grpSpPr>
        <p:sp>
          <p:nvSpPr>
            <p:cNvPr id="13" name="Стрелка влево 12"/>
            <p:cNvSpPr/>
            <p:nvPr/>
          </p:nvSpPr>
          <p:spPr>
            <a:xfrm rot="13500000">
              <a:off x="1867277" y="3240873"/>
              <a:ext cx="2016329" cy="628645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1114920" y="2004051"/>
              <a:ext cx="2095482" cy="1676569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3378" tIns="83378" rIns="83378" bIns="83378" spcCol="1270" anchor="b"/>
            <a:lstStyle/>
            <a:p>
              <a:pPr algn="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cs typeface="Arial" pitchFamily="34" charset="0"/>
                </a:rPr>
                <a:t>кадровые</a:t>
              </a:r>
            </a:p>
          </p:txBody>
        </p:sp>
        <p:pic>
          <p:nvPicPr>
            <p:cNvPr id="1032" name="Picture 8" descr="http://www.proza.ru/pics/2011/01/28/114.jpg"/>
            <p:cNvPicPr>
              <a:picLocks noChangeAspect="1" noChangeArrowheads="1"/>
            </p:cNvPicPr>
            <p:nvPr/>
          </p:nvPicPr>
          <p:blipFill>
            <a:blip r:embed="rId6" cstate="print"/>
            <a:srcRect l="3704" t="4167" r="26852" b="16658"/>
            <a:stretch>
              <a:fillRect/>
            </a:stretch>
          </p:blipFill>
          <p:spPr bwMode="auto">
            <a:xfrm>
              <a:off x="827584" y="1700808"/>
              <a:ext cx="1800000" cy="1368152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49158" name="Группа 21"/>
          <p:cNvGrpSpPr>
            <a:grpSpLocks/>
          </p:cNvGrpSpPr>
          <p:nvPr/>
        </p:nvGrpSpPr>
        <p:grpSpPr bwMode="auto">
          <a:xfrm>
            <a:off x="285750" y="4357688"/>
            <a:ext cx="3006725" cy="2179637"/>
            <a:chOff x="251520" y="3789040"/>
            <a:chExt cx="3005974" cy="2179673"/>
          </a:xfrm>
        </p:grpSpPr>
        <p:sp>
          <p:nvSpPr>
            <p:cNvPr id="11" name="Стрелка влево 10"/>
            <p:cNvSpPr/>
            <p:nvPr/>
          </p:nvSpPr>
          <p:spPr>
            <a:xfrm rot="10800000">
              <a:off x="1687849" y="4816169"/>
              <a:ext cx="1569645" cy="62866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640361" y="4292285"/>
              <a:ext cx="2094977" cy="1676428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3378" tIns="83378" rIns="83378" bIns="83378" spcCol="1270" anchor="b"/>
            <a:lstStyle/>
            <a:p>
              <a:pPr algn="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cs typeface="Arial" pitchFamily="34" charset="0"/>
                </a:rPr>
                <a:t>психолого-педагогические</a:t>
              </a:r>
              <a:endParaRPr lang="ru-RU" b="1" dirty="0">
                <a:cs typeface="Arial" pitchFamily="34" charset="0"/>
              </a:endParaRPr>
            </a:p>
          </p:txBody>
        </p:sp>
        <p:pic>
          <p:nvPicPr>
            <p:cNvPr id="1033" name="Picture 9" descr="D:\ПРОСВЕЩЕНИЕ\Картинки разные\Эмоции\050.jpg"/>
            <p:cNvPicPr>
              <a:picLocks noChangeAspect="1" noChangeArrowheads="1"/>
            </p:cNvPicPr>
            <p:nvPr/>
          </p:nvPicPr>
          <p:blipFill>
            <a:blip r:embed="rId7" cstate="print"/>
            <a:srcRect l="8001" t="5041" r="7990"/>
            <a:stretch>
              <a:fillRect/>
            </a:stretch>
          </p:blipFill>
          <p:spPr bwMode="auto">
            <a:xfrm>
              <a:off x="251520" y="3789040"/>
              <a:ext cx="1800000" cy="1356405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24" name="Заголовок 2"/>
          <p:cNvSpPr txBox="1">
            <a:spLocks/>
          </p:cNvSpPr>
          <p:nvPr/>
        </p:nvSpPr>
        <p:spPr>
          <a:xfrm>
            <a:off x="500034" y="214290"/>
            <a:ext cx="7772400" cy="1214446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400" b="1" dirty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Kalinga" pitchFamily="34" charset="0"/>
              </a:rPr>
              <a:t>ФЕДЕРАЛЬНЫЙ ГОСУДАРСТВЕННЫЙ ОБРАЗОВАТЕЛЬНЫЙ СТАНДАРТ</a:t>
            </a:r>
            <a:br>
              <a:rPr lang="ru-RU" sz="2400" b="1" dirty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Kalinga" pitchFamily="34" charset="0"/>
              </a:rPr>
            </a:br>
            <a:r>
              <a:rPr lang="ru-RU" sz="2400" b="1" dirty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Kalinga" pitchFamily="34" charset="0"/>
              </a:rPr>
              <a:t>ДОШКОЛЬНОГО ОБРАЗОВАНИЯ </a:t>
            </a:r>
            <a:endParaRPr lang="ru-RU" sz="2400" b="1" dirty="0">
              <a:ln w="12700">
                <a:solidFill>
                  <a:schemeClr val="accent2">
                    <a:shade val="90000"/>
                    <a:satMod val="150000"/>
                  </a:schemeClr>
                </a:solidFill>
              </a:ln>
              <a:solidFill>
                <a:srgbClr val="0070C0"/>
              </a:solidFill>
              <a:effectLst>
                <a:outerShdw blurRad="38100" dist="381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Kaling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4"/>
          <p:cNvSpPr/>
          <p:nvPr/>
        </p:nvSpPr>
        <p:spPr>
          <a:xfrm>
            <a:off x="1571625" y="2857500"/>
            <a:ext cx="7129463" cy="314325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4290" tIns="34290" rIns="34290" bIns="34290" spcCol="1270" anchor="b"/>
          <a:lstStyle/>
          <a:p>
            <a:pPr algn="r" defTabSz="800100" fontAlgn="auto">
              <a:spcAft>
                <a:spcPts val="0"/>
              </a:spcAft>
              <a:defRPr/>
            </a:pPr>
            <a:r>
              <a:rPr lang="ru-RU" sz="3600" b="1" dirty="0">
                <a:cs typeface="Arial" pitchFamily="34" charset="0"/>
              </a:rPr>
              <a:t>Требования</a:t>
            </a:r>
          </a:p>
          <a:p>
            <a:pPr algn="r" defTabSz="800100" fontAlgn="auto">
              <a:spcAft>
                <a:spcPts val="0"/>
              </a:spcAft>
              <a:defRPr/>
            </a:pPr>
            <a:r>
              <a:rPr lang="ru-RU" sz="3600" b="1" dirty="0">
                <a:cs typeface="Arial" pitchFamily="34" charset="0"/>
              </a:rPr>
              <a:t>к развивающей</a:t>
            </a:r>
          </a:p>
          <a:p>
            <a:pPr algn="r" defTabSz="800100" fontAlgn="auto">
              <a:spcAft>
                <a:spcPts val="0"/>
              </a:spcAft>
              <a:defRPr/>
            </a:pPr>
            <a:r>
              <a:rPr lang="ru-RU" sz="3600" b="1" dirty="0">
                <a:cs typeface="Arial" pitchFamily="34" charset="0"/>
              </a:rPr>
              <a:t>предметно-пространственной среде</a:t>
            </a:r>
            <a:endParaRPr lang="ru-RU" sz="3600" b="1" dirty="0">
              <a:cs typeface="Arial" pitchFamily="34" charset="0"/>
            </a:endParaRPr>
          </a:p>
        </p:txBody>
      </p:sp>
      <p:pic>
        <p:nvPicPr>
          <p:cNvPr id="8" name="Picture 2" descr="D:\ПРОСВЕЩЕНИЕ\Картинки разные\Детские_помещения\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5720" y="785794"/>
            <a:ext cx="4714908" cy="3549795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3"/>
          <p:cNvSpPr>
            <a:spLocks noGrp="1"/>
          </p:cNvSpPr>
          <p:nvPr>
            <p:ph type="title"/>
          </p:nvPr>
        </p:nvSpPr>
        <p:spPr>
          <a:xfrm>
            <a:off x="357188" y="928688"/>
            <a:ext cx="8229600" cy="7858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/>
              <a:t>Развивающая предметно-пространственная среда</a:t>
            </a:r>
            <a:r>
              <a:rPr lang="en-US" sz="2800" smtClean="0"/>
              <a:t> </a:t>
            </a:r>
            <a:r>
              <a:rPr lang="ru-RU" sz="2800" smtClean="0"/>
              <a:t>должна </a:t>
            </a:r>
            <a:r>
              <a:rPr lang="ru-RU" sz="2800" b="1" smtClean="0"/>
              <a:t>обеспечивать</a:t>
            </a:r>
            <a:r>
              <a:rPr lang="ru-RU" sz="2800" smtClean="0"/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88" y="2143125"/>
            <a:ext cx="864393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Максимальную реализацию  образовательного потенциала</a:t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r>
              <a:rPr lang="ru-RU" b="1" dirty="0">
                <a:latin typeface="Arial" pitchFamily="34" charset="0"/>
                <a:cs typeface="Arial" pitchFamily="34" charset="0"/>
              </a:rPr>
              <a:t>пространства: </a:t>
            </a:r>
            <a:r>
              <a:rPr lang="ru-RU" dirty="0">
                <a:latin typeface="Arial" pitchFamily="34" charset="0"/>
                <a:cs typeface="Arial" pitchFamily="34" charset="0"/>
              </a:rPr>
              <a:t>организации, группы, территории, приспособленной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для реализации Программы, материалов, оборудования и инвентаря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227" name="Прямоугольник 8"/>
          <p:cNvSpPr>
            <a:spLocks noChangeArrowheads="1"/>
          </p:cNvSpPr>
          <p:nvPr/>
        </p:nvSpPr>
        <p:spPr bwMode="auto">
          <a:xfrm>
            <a:off x="357188" y="3429000"/>
            <a:ext cx="8358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2. Возможность: </a:t>
            </a:r>
            <a:r>
              <a:rPr lang="ru-RU"/>
              <a:t>общения и совместной деятельности детей (в том числе детей разного возраста) и взрослых, двигательной активности и уединения</a:t>
            </a:r>
          </a:p>
          <a:p>
            <a:endParaRPr lang="ru-RU" b="1"/>
          </a:p>
        </p:txBody>
      </p:sp>
      <p:sp>
        <p:nvSpPr>
          <p:cNvPr id="13" name="Скругленный прямоугольник 4"/>
          <p:cNvSpPr/>
          <p:nvPr/>
        </p:nvSpPr>
        <p:spPr>
          <a:xfrm>
            <a:off x="214282" y="4429132"/>
            <a:ext cx="8215370" cy="2000264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77800" tIns="177800" rIns="177800" bIns="95250" spcCol="1270"/>
          <a:lstStyle/>
          <a:p>
            <a:pPr defTabSz="1111250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cs typeface="Arial" pitchFamily="34" charset="0"/>
              </a:rPr>
              <a:t>3. Реализацию </a:t>
            </a:r>
            <a:r>
              <a:rPr lang="ru-RU" dirty="0">
                <a:solidFill>
                  <a:schemeClr val="tx1"/>
                </a:solidFill>
                <a:cs typeface="Arial" pitchFamily="34" charset="0"/>
              </a:rPr>
              <a:t>различных образовательных программ;   </a:t>
            </a:r>
          </a:p>
          <a:p>
            <a:pPr defTabSz="1111250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cs typeface="Arial" pitchFamily="34" charset="0"/>
              </a:rPr>
              <a:t>     необходимые условия в  случае </a:t>
            </a:r>
            <a:r>
              <a:rPr lang="ru-RU" b="1" dirty="0">
                <a:solidFill>
                  <a:schemeClr val="tx1"/>
                </a:solidFill>
                <a:cs typeface="Arial" pitchFamily="34" charset="0"/>
              </a:rPr>
              <a:t> организации инклюзивного </a:t>
            </a:r>
          </a:p>
          <a:p>
            <a:pPr defTabSz="1111250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cs typeface="Arial" pitchFamily="34" charset="0"/>
              </a:rPr>
              <a:t>     образования, </a:t>
            </a:r>
          </a:p>
          <a:p>
            <a:pPr defTabSz="1111250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cs typeface="Arial" pitchFamily="34" charset="0"/>
              </a:rPr>
              <a:t>     учет </a:t>
            </a:r>
            <a:r>
              <a:rPr lang="ru-RU" dirty="0">
                <a:solidFill>
                  <a:schemeClr val="tx1"/>
                </a:solidFill>
                <a:cs typeface="Arial" pitchFamily="34" charset="0"/>
              </a:rPr>
              <a:t>национально-культурных, климатических условий, в которых     </a:t>
            </a:r>
          </a:p>
          <a:p>
            <a:pPr defTabSz="1111250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cs typeface="Arial" pitchFamily="34" charset="0"/>
              </a:rPr>
              <a:t>     осуществляется образовательная деятельность</a:t>
            </a:r>
            <a:r>
              <a:rPr lang="ru-RU" b="1" dirty="0">
                <a:solidFill>
                  <a:schemeClr val="tx1"/>
                </a:solidFill>
                <a:cs typeface="Arial" pitchFamily="34" charset="0"/>
              </a:rPr>
              <a:t>, </a:t>
            </a:r>
          </a:p>
          <a:p>
            <a:pPr defTabSz="1111250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cs typeface="Arial" pitchFamily="34" charset="0"/>
              </a:rPr>
              <a:t>     учет </a:t>
            </a:r>
            <a:r>
              <a:rPr lang="ru-RU" dirty="0">
                <a:solidFill>
                  <a:schemeClr val="tx1"/>
                </a:solidFill>
                <a:cs typeface="Arial" pitchFamily="34" charset="0"/>
              </a:rPr>
              <a:t>возрастных особенностей детей  </a:t>
            </a:r>
            <a:endParaRPr lang="ru-RU" dirty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50" y="571500"/>
            <a:ext cx="8572500" cy="919163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dirty="0" smtClean="0"/>
              <a:t> 4.  </a:t>
            </a:r>
            <a:r>
              <a:rPr lang="ru-RU" sz="3200" b="1" dirty="0" smtClean="0">
                <a:solidFill>
                  <a:srgbClr val="7030A0"/>
                </a:solidFill>
              </a:rPr>
              <a:t>Развивающая предметно-   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      пространственная среда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должна быть: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625" y="1714500"/>
            <a:ext cx="8229600" cy="4389438"/>
          </a:xfrm>
        </p:spPr>
        <p:txBody>
          <a:bodyPr>
            <a:normAutofit/>
          </a:bodyPr>
          <a:lstStyle/>
          <a:p>
            <a:pPr marL="852678" indent="-742950" fontAlgn="auto">
              <a:spcAft>
                <a:spcPts val="0"/>
              </a:spcAft>
              <a:buClr>
                <a:schemeClr val="accent1"/>
              </a:buClr>
              <a:buFont typeface="+mj-lt"/>
              <a:buAutoNum type="arabicParenR"/>
              <a:defRPr/>
            </a:pPr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содержательно насыщенной</a:t>
            </a:r>
          </a:p>
          <a:p>
            <a:pPr marL="852678" indent="-742950" fontAlgn="auto">
              <a:spcAft>
                <a:spcPts val="0"/>
              </a:spcAft>
              <a:buClr>
                <a:schemeClr val="accent2"/>
              </a:buClr>
              <a:buFont typeface="+mj-lt"/>
              <a:buAutoNum type="arabicParenR"/>
              <a:defRPr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трансформируемой</a:t>
            </a:r>
          </a:p>
          <a:p>
            <a:pPr marL="852678" indent="-7429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arenR"/>
              <a:defRPr/>
            </a:pPr>
            <a:r>
              <a:rPr lang="ru-RU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полифункциональной</a:t>
            </a:r>
          </a:p>
          <a:p>
            <a:pPr marL="852678" indent="-742950" fontAlgn="auto">
              <a:spcAft>
                <a:spcPts val="0"/>
              </a:spcAft>
              <a:buClr>
                <a:schemeClr val="accent4"/>
              </a:buClr>
              <a:buFont typeface="+mj-lt"/>
              <a:buAutoNum type="arabicParenR"/>
              <a:defRPr/>
            </a:pPr>
            <a:r>
              <a:rPr lang="ru-RU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вариативной</a:t>
            </a:r>
          </a:p>
          <a:p>
            <a:pPr marL="852678" indent="-742950" fontAlgn="auto">
              <a:spcAft>
                <a:spcPts val="0"/>
              </a:spcAft>
              <a:buClr>
                <a:schemeClr val="accent5"/>
              </a:buClr>
              <a:buFont typeface="+mj-lt"/>
              <a:buAutoNum type="arabicParenR"/>
              <a:defRPr/>
            </a:pPr>
            <a:r>
              <a:rPr lang="ru-RU" sz="36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доступной</a:t>
            </a:r>
          </a:p>
          <a:p>
            <a:pPr marL="852678" indent="-742950" fontAlgn="auto">
              <a:spcAft>
                <a:spcPts val="0"/>
              </a:spcAft>
              <a:buClr>
                <a:schemeClr val="accent6"/>
              </a:buClr>
              <a:buFont typeface="+mj-lt"/>
              <a:buAutoNum type="arabicParenR"/>
              <a:defRPr/>
            </a:pPr>
            <a:r>
              <a:rPr lang="ru-RU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безопасной</a:t>
            </a:r>
            <a:endParaRPr lang="ru-RU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428604"/>
            <a:ext cx="8305800" cy="714380"/>
          </a:xfrm>
        </p:spPr>
        <p:txBody>
          <a:bodyPr>
            <a:normAutofit fontScale="9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Насыщенность среды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642938" y="1285875"/>
          <a:ext cx="8501062" cy="525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53210"/>
          </a:xfrm>
        </p:spPr>
        <p:txBody>
          <a:bodyPr>
            <a:normAutofit fontScale="90000"/>
          </a:bodyPr>
          <a:lstStyle/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Трансформируемость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среды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4294967295"/>
          </p:nvPr>
        </p:nvGraphicFramePr>
        <p:xfrm>
          <a:off x="0" y="1928813"/>
          <a:ext cx="8286750" cy="4071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500063"/>
            <a:ext cx="8158163" cy="1285875"/>
          </a:xfrm>
        </p:spPr>
        <p:txBody>
          <a:bodyPr>
            <a:no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400" b="1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Полифункциональность</a:t>
            </a:r>
            <a:r>
              <a:rPr lang="ru-RU" sz="4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среды</a:t>
            </a:r>
            <a:endParaRPr lang="ru-RU" sz="44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857364"/>
          <a:ext cx="822960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05800" cy="704104"/>
          </a:xfrm>
        </p:spPr>
        <p:txBody>
          <a:bodyPr>
            <a:normAutofit fontScale="9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Вариативность среды</a:t>
            </a:r>
            <a:endParaRPr lang="ru-RU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0" y="1143000"/>
          <a:ext cx="8286750" cy="5165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000125"/>
            <a:ext cx="8229600" cy="4786313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     Совокупность обязательных требований</a:t>
            </a:r>
            <a:br>
              <a:rPr lang="ru-RU" dirty="0" smtClean="0"/>
            </a:br>
            <a:r>
              <a:rPr lang="ru-RU" dirty="0" smtClean="0"/>
              <a:t>к образованию определённого уровня, утверждённых федеральным органом исполнительной власти - </a:t>
            </a: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государственный образовательный стандарт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Следовательно, для дошкольного образования, как и для всех уровней образования в Российской Федерации, устанавливается федеральный государственный образовательный стандарт (ФГОС).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652463"/>
          </a:xfrm>
        </p:spPr>
        <p:txBody>
          <a:bodyPr anchor="ctr">
            <a:normAutofit fontScale="9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среды</a:t>
            </a:r>
            <a:endParaRPr lang="ru-RU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40108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53210"/>
          </a:xfrm>
        </p:spPr>
        <p:txBody>
          <a:bodyPr>
            <a:normAutofit fontScale="9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среды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0" y="1857375"/>
          <a:ext cx="8286750" cy="3643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389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Компетенция ДОО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28596" y="1916832"/>
            <a:ext cx="8429684" cy="4298250"/>
            <a:chOff x="0" y="0"/>
            <a:chExt cx="7324128" cy="2736304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7324128" cy="273630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205680" y="164179"/>
              <a:ext cx="6912768" cy="2407948"/>
            </a:xfrm>
            <a:prstGeom prst="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144780" tIns="144780" rIns="144780" bIns="144780" spcCol="1270" anchor="ctr"/>
            <a:lstStyle/>
            <a:p>
              <a:pPr algn="ctr" defTabSz="1689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>
                  <a:solidFill>
                    <a:srgbClr val="002060"/>
                  </a:solidFill>
                  <a:cs typeface="Arial" pitchFamily="34" charset="0"/>
                </a:rPr>
                <a:t>Организация самостоятельно </a:t>
              </a:r>
              <a:r>
                <a:rPr lang="ru-RU" sz="2800" dirty="0">
                  <a:solidFill>
                    <a:srgbClr val="002060"/>
                  </a:solidFill>
                  <a:cs typeface="Arial" pitchFamily="34" charset="0"/>
                </a:rPr>
                <a:t>определяет средства обучения, в том числе технические, соответствующие материалы (в том числе расходные), игровое, спортивное, оздоровительное оборудование, инвентарь, </a:t>
              </a:r>
              <a:br>
                <a:rPr lang="ru-RU" sz="2800" dirty="0">
                  <a:solidFill>
                    <a:srgbClr val="002060"/>
                  </a:solidFill>
                  <a:cs typeface="Arial" pitchFamily="34" charset="0"/>
                </a:rPr>
              </a:br>
              <a:r>
                <a:rPr lang="ru-RU" sz="2800" dirty="0">
                  <a:solidFill>
                    <a:srgbClr val="002060"/>
                  </a:solidFill>
                  <a:cs typeface="Arial" pitchFamily="34" charset="0"/>
                </a:rPr>
                <a:t>необходимые для реализации Программы</a:t>
              </a:r>
              <a:endParaRPr lang="ru-RU" sz="2800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5000625"/>
            <a:ext cx="3643313" cy="1857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4"/>
                </a:solidFill>
              </a:rPr>
              <a:t>Стандартизация системы дошкольного образования</a:t>
            </a:r>
            <a:endParaRPr lang="ru-RU" sz="3200" dirty="0">
              <a:solidFill>
                <a:schemeClr val="accent4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497329" y="1268760"/>
            <a:ext cx="6606540" cy="5256584"/>
          </a:xfrm>
          <a:prstGeom prst="rightArrow">
            <a:avLst>
              <a:gd name="adj1" fmla="val 49481"/>
              <a:gd name="adj2" fmla="val 45646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prstMaterial="plastic"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Полилиния 8"/>
          <p:cNvSpPr/>
          <p:nvPr/>
        </p:nvSpPr>
        <p:spPr>
          <a:xfrm>
            <a:off x="915403" y="3000399"/>
            <a:ext cx="3728268" cy="1828800"/>
          </a:xfrm>
          <a:custGeom>
            <a:avLst/>
            <a:gdLst>
              <a:gd name="connsiteX0" fmla="*/ 0 w 3728268"/>
              <a:gd name="connsiteY0" fmla="*/ 304806 h 1828800"/>
              <a:gd name="connsiteX1" fmla="*/ 89276 w 3728268"/>
              <a:gd name="connsiteY1" fmla="*/ 89276 h 1828800"/>
              <a:gd name="connsiteX2" fmla="*/ 304807 w 3728268"/>
              <a:gd name="connsiteY2" fmla="*/ 1 h 1828800"/>
              <a:gd name="connsiteX3" fmla="*/ 3423462 w 3728268"/>
              <a:gd name="connsiteY3" fmla="*/ 0 h 1828800"/>
              <a:gd name="connsiteX4" fmla="*/ 3638992 w 3728268"/>
              <a:gd name="connsiteY4" fmla="*/ 89276 h 1828800"/>
              <a:gd name="connsiteX5" fmla="*/ 3728267 w 3728268"/>
              <a:gd name="connsiteY5" fmla="*/ 304807 h 1828800"/>
              <a:gd name="connsiteX6" fmla="*/ 3728268 w 3728268"/>
              <a:gd name="connsiteY6" fmla="*/ 1523994 h 1828800"/>
              <a:gd name="connsiteX7" fmla="*/ 3638992 w 3728268"/>
              <a:gd name="connsiteY7" fmla="*/ 1739524 h 1828800"/>
              <a:gd name="connsiteX8" fmla="*/ 3423461 w 3728268"/>
              <a:gd name="connsiteY8" fmla="*/ 1828800 h 1828800"/>
              <a:gd name="connsiteX9" fmla="*/ 304806 w 3728268"/>
              <a:gd name="connsiteY9" fmla="*/ 1828800 h 1828800"/>
              <a:gd name="connsiteX10" fmla="*/ 89276 w 3728268"/>
              <a:gd name="connsiteY10" fmla="*/ 1739524 h 1828800"/>
              <a:gd name="connsiteX11" fmla="*/ 1 w 3728268"/>
              <a:gd name="connsiteY11" fmla="*/ 1523993 h 1828800"/>
              <a:gd name="connsiteX12" fmla="*/ 0 w 3728268"/>
              <a:gd name="connsiteY12" fmla="*/ 304806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28268" h="1828800">
                <a:moveTo>
                  <a:pt x="0" y="304806"/>
                </a:moveTo>
                <a:cubicBezTo>
                  <a:pt x="0" y="223966"/>
                  <a:pt x="32114" y="146438"/>
                  <a:pt x="89276" y="89276"/>
                </a:cubicBezTo>
                <a:cubicBezTo>
                  <a:pt x="146438" y="32114"/>
                  <a:pt x="223967" y="1"/>
                  <a:pt x="304807" y="1"/>
                </a:cubicBezTo>
                <a:lnTo>
                  <a:pt x="3423462" y="0"/>
                </a:lnTo>
                <a:cubicBezTo>
                  <a:pt x="3504302" y="0"/>
                  <a:pt x="3581830" y="32114"/>
                  <a:pt x="3638992" y="89276"/>
                </a:cubicBezTo>
                <a:cubicBezTo>
                  <a:pt x="3696154" y="146438"/>
                  <a:pt x="3728267" y="223967"/>
                  <a:pt x="3728267" y="304807"/>
                </a:cubicBezTo>
                <a:cubicBezTo>
                  <a:pt x="3728267" y="711203"/>
                  <a:pt x="3728268" y="1117598"/>
                  <a:pt x="3728268" y="1523994"/>
                </a:cubicBezTo>
                <a:cubicBezTo>
                  <a:pt x="3728268" y="1604834"/>
                  <a:pt x="3696155" y="1682362"/>
                  <a:pt x="3638992" y="1739524"/>
                </a:cubicBezTo>
                <a:cubicBezTo>
                  <a:pt x="3581830" y="1796686"/>
                  <a:pt x="3504301" y="1828800"/>
                  <a:pt x="3423461" y="1828800"/>
                </a:cubicBezTo>
                <a:lnTo>
                  <a:pt x="304806" y="1828800"/>
                </a:lnTo>
                <a:cubicBezTo>
                  <a:pt x="223966" y="1828800"/>
                  <a:pt x="146438" y="1796686"/>
                  <a:pt x="89276" y="1739524"/>
                </a:cubicBezTo>
                <a:cubicBezTo>
                  <a:pt x="32114" y="1682362"/>
                  <a:pt x="0" y="1604833"/>
                  <a:pt x="1" y="1523993"/>
                </a:cubicBezTo>
                <a:cubicBezTo>
                  <a:pt x="1" y="1117597"/>
                  <a:pt x="0" y="711202"/>
                  <a:pt x="0" y="304806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87395" tIns="287395" rIns="287395" bIns="287395" spcCol="1270" anchor="ctr"/>
          <a:lstStyle/>
          <a:p>
            <a:pPr algn="ctr" defTabSz="23114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5200" dirty="0">
                <a:cs typeface="Arial" pitchFamily="34" charset="0"/>
              </a:rPr>
              <a:t>ФГТ  ДО</a:t>
            </a:r>
            <a:endParaRPr lang="ru-RU" sz="5200" dirty="0">
              <a:cs typeface="Arial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4957528" y="3000399"/>
            <a:ext cx="3728268" cy="1828800"/>
          </a:xfrm>
          <a:custGeom>
            <a:avLst/>
            <a:gdLst>
              <a:gd name="connsiteX0" fmla="*/ 0 w 3728268"/>
              <a:gd name="connsiteY0" fmla="*/ 304806 h 1828800"/>
              <a:gd name="connsiteX1" fmla="*/ 89276 w 3728268"/>
              <a:gd name="connsiteY1" fmla="*/ 89276 h 1828800"/>
              <a:gd name="connsiteX2" fmla="*/ 304807 w 3728268"/>
              <a:gd name="connsiteY2" fmla="*/ 1 h 1828800"/>
              <a:gd name="connsiteX3" fmla="*/ 3423462 w 3728268"/>
              <a:gd name="connsiteY3" fmla="*/ 0 h 1828800"/>
              <a:gd name="connsiteX4" fmla="*/ 3638992 w 3728268"/>
              <a:gd name="connsiteY4" fmla="*/ 89276 h 1828800"/>
              <a:gd name="connsiteX5" fmla="*/ 3728267 w 3728268"/>
              <a:gd name="connsiteY5" fmla="*/ 304807 h 1828800"/>
              <a:gd name="connsiteX6" fmla="*/ 3728268 w 3728268"/>
              <a:gd name="connsiteY6" fmla="*/ 1523994 h 1828800"/>
              <a:gd name="connsiteX7" fmla="*/ 3638992 w 3728268"/>
              <a:gd name="connsiteY7" fmla="*/ 1739524 h 1828800"/>
              <a:gd name="connsiteX8" fmla="*/ 3423461 w 3728268"/>
              <a:gd name="connsiteY8" fmla="*/ 1828800 h 1828800"/>
              <a:gd name="connsiteX9" fmla="*/ 304806 w 3728268"/>
              <a:gd name="connsiteY9" fmla="*/ 1828800 h 1828800"/>
              <a:gd name="connsiteX10" fmla="*/ 89276 w 3728268"/>
              <a:gd name="connsiteY10" fmla="*/ 1739524 h 1828800"/>
              <a:gd name="connsiteX11" fmla="*/ 1 w 3728268"/>
              <a:gd name="connsiteY11" fmla="*/ 1523993 h 1828800"/>
              <a:gd name="connsiteX12" fmla="*/ 0 w 3728268"/>
              <a:gd name="connsiteY12" fmla="*/ 304806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28268" h="1828800">
                <a:moveTo>
                  <a:pt x="0" y="304806"/>
                </a:moveTo>
                <a:cubicBezTo>
                  <a:pt x="0" y="223966"/>
                  <a:pt x="32114" y="146438"/>
                  <a:pt x="89276" y="89276"/>
                </a:cubicBezTo>
                <a:cubicBezTo>
                  <a:pt x="146438" y="32114"/>
                  <a:pt x="223967" y="1"/>
                  <a:pt x="304807" y="1"/>
                </a:cubicBezTo>
                <a:lnTo>
                  <a:pt x="3423462" y="0"/>
                </a:lnTo>
                <a:cubicBezTo>
                  <a:pt x="3504302" y="0"/>
                  <a:pt x="3581830" y="32114"/>
                  <a:pt x="3638992" y="89276"/>
                </a:cubicBezTo>
                <a:cubicBezTo>
                  <a:pt x="3696154" y="146438"/>
                  <a:pt x="3728267" y="223967"/>
                  <a:pt x="3728267" y="304807"/>
                </a:cubicBezTo>
                <a:cubicBezTo>
                  <a:pt x="3728267" y="711203"/>
                  <a:pt x="3728268" y="1117598"/>
                  <a:pt x="3728268" y="1523994"/>
                </a:cubicBezTo>
                <a:cubicBezTo>
                  <a:pt x="3728268" y="1604834"/>
                  <a:pt x="3696155" y="1682362"/>
                  <a:pt x="3638992" y="1739524"/>
                </a:cubicBezTo>
                <a:cubicBezTo>
                  <a:pt x="3581830" y="1796686"/>
                  <a:pt x="3504301" y="1828800"/>
                  <a:pt x="3423461" y="1828800"/>
                </a:cubicBezTo>
                <a:lnTo>
                  <a:pt x="304806" y="1828800"/>
                </a:lnTo>
                <a:cubicBezTo>
                  <a:pt x="223966" y="1828800"/>
                  <a:pt x="146438" y="1796686"/>
                  <a:pt x="89276" y="1739524"/>
                </a:cubicBezTo>
                <a:cubicBezTo>
                  <a:pt x="32114" y="1682362"/>
                  <a:pt x="0" y="1604833"/>
                  <a:pt x="1" y="1523993"/>
                </a:cubicBezTo>
                <a:cubicBezTo>
                  <a:pt x="1" y="1117597"/>
                  <a:pt x="0" y="711202"/>
                  <a:pt x="0" y="304806"/>
                </a:cubicBezTo>
                <a:close/>
              </a:path>
            </a:pathLst>
          </a:custGeom>
          <a:solidFill>
            <a:schemeClr val="accent2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87395" tIns="287395" rIns="287395" bIns="287395" spcCol="1270" anchor="ctr"/>
          <a:lstStyle/>
          <a:p>
            <a:pPr algn="ctr" defTabSz="23114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5200" dirty="0">
                <a:cs typeface="Arial" pitchFamily="34" charset="0"/>
              </a:rPr>
              <a:t>ФГОС  ДО</a:t>
            </a:r>
            <a:endParaRPr lang="ru-RU" sz="5200" dirty="0">
              <a:cs typeface="Arial" pitchFamily="34" charset="0"/>
            </a:endParaRPr>
          </a:p>
        </p:txBody>
      </p:sp>
      <p:sp>
        <p:nvSpPr>
          <p:cNvPr id="18444" name="TextBox 5"/>
          <p:cNvSpPr txBox="1">
            <a:spLocks noChangeArrowheads="1"/>
          </p:cNvSpPr>
          <p:nvPr/>
        </p:nvSpPr>
        <p:spPr bwMode="auto">
          <a:xfrm>
            <a:off x="1476375" y="2492375"/>
            <a:ext cx="5472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март 2010                              январь 201</a:t>
            </a:r>
            <a:r>
              <a:rPr lang="en-US" sz="2400" b="1">
                <a:latin typeface="Calibri" pitchFamily="34" charset="0"/>
              </a:rPr>
              <a:t>4</a:t>
            </a:r>
            <a:r>
              <a:rPr lang="ru-RU" sz="2400" b="1">
                <a:latin typeface="Calibri" pitchFamily="34" charset="0"/>
              </a:rPr>
              <a:t> 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132138" y="2781300"/>
            <a:ext cx="15843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0" y="5000625"/>
            <a:ext cx="3643313" cy="1857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058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4"/>
                </a:solidFill>
              </a:rPr>
              <a:t>Стандартизация системы дошкольного образования</a:t>
            </a:r>
            <a:endParaRPr lang="ru-RU" sz="3200" b="1" dirty="0"/>
          </a:p>
        </p:txBody>
      </p:sp>
      <p:sp>
        <p:nvSpPr>
          <p:cNvPr id="13" name="Полилиния 12"/>
          <p:cNvSpPr/>
          <p:nvPr/>
        </p:nvSpPr>
        <p:spPr>
          <a:xfrm>
            <a:off x="642938" y="1571625"/>
            <a:ext cx="3611562" cy="1220788"/>
          </a:xfrm>
          <a:custGeom>
            <a:avLst/>
            <a:gdLst>
              <a:gd name="connsiteX0" fmla="*/ 0 w 3611111"/>
              <a:gd name="connsiteY0" fmla="*/ 122128 h 1221277"/>
              <a:gd name="connsiteX1" fmla="*/ 35771 w 3611111"/>
              <a:gd name="connsiteY1" fmla="*/ 35770 h 1221277"/>
              <a:gd name="connsiteX2" fmla="*/ 122129 w 3611111"/>
              <a:gd name="connsiteY2" fmla="*/ 0 h 1221277"/>
              <a:gd name="connsiteX3" fmla="*/ 3488983 w 3611111"/>
              <a:gd name="connsiteY3" fmla="*/ 0 h 1221277"/>
              <a:gd name="connsiteX4" fmla="*/ 3575341 w 3611111"/>
              <a:gd name="connsiteY4" fmla="*/ 35771 h 1221277"/>
              <a:gd name="connsiteX5" fmla="*/ 3611111 w 3611111"/>
              <a:gd name="connsiteY5" fmla="*/ 122129 h 1221277"/>
              <a:gd name="connsiteX6" fmla="*/ 3611111 w 3611111"/>
              <a:gd name="connsiteY6" fmla="*/ 1099149 h 1221277"/>
              <a:gd name="connsiteX7" fmla="*/ 3575341 w 3611111"/>
              <a:gd name="connsiteY7" fmla="*/ 1185507 h 1221277"/>
              <a:gd name="connsiteX8" fmla="*/ 3488983 w 3611111"/>
              <a:gd name="connsiteY8" fmla="*/ 1221277 h 1221277"/>
              <a:gd name="connsiteX9" fmla="*/ 122128 w 3611111"/>
              <a:gd name="connsiteY9" fmla="*/ 1221277 h 1221277"/>
              <a:gd name="connsiteX10" fmla="*/ 35770 w 3611111"/>
              <a:gd name="connsiteY10" fmla="*/ 1185506 h 1221277"/>
              <a:gd name="connsiteX11" fmla="*/ 0 w 3611111"/>
              <a:gd name="connsiteY11" fmla="*/ 1099148 h 1221277"/>
              <a:gd name="connsiteX12" fmla="*/ 0 w 3611111"/>
              <a:gd name="connsiteY12" fmla="*/ 122128 h 122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11111" h="1221277">
                <a:moveTo>
                  <a:pt x="0" y="122128"/>
                </a:moveTo>
                <a:cubicBezTo>
                  <a:pt x="0" y="89738"/>
                  <a:pt x="12867" y="58674"/>
                  <a:pt x="35771" y="35770"/>
                </a:cubicBezTo>
                <a:cubicBezTo>
                  <a:pt x="58674" y="12867"/>
                  <a:pt x="89738" y="0"/>
                  <a:pt x="122129" y="0"/>
                </a:cubicBezTo>
                <a:lnTo>
                  <a:pt x="3488983" y="0"/>
                </a:lnTo>
                <a:cubicBezTo>
                  <a:pt x="3521373" y="0"/>
                  <a:pt x="3552437" y="12867"/>
                  <a:pt x="3575341" y="35771"/>
                </a:cubicBezTo>
                <a:cubicBezTo>
                  <a:pt x="3598244" y="58674"/>
                  <a:pt x="3611111" y="89738"/>
                  <a:pt x="3611111" y="122129"/>
                </a:cubicBezTo>
                <a:lnTo>
                  <a:pt x="3611111" y="1099149"/>
                </a:lnTo>
                <a:cubicBezTo>
                  <a:pt x="3611111" y="1131539"/>
                  <a:pt x="3598244" y="1162603"/>
                  <a:pt x="3575341" y="1185507"/>
                </a:cubicBezTo>
                <a:cubicBezTo>
                  <a:pt x="3552438" y="1208410"/>
                  <a:pt x="3521374" y="1221277"/>
                  <a:pt x="3488983" y="1221277"/>
                </a:cubicBezTo>
                <a:lnTo>
                  <a:pt x="122128" y="1221277"/>
                </a:lnTo>
                <a:cubicBezTo>
                  <a:pt x="89738" y="1221277"/>
                  <a:pt x="58674" y="1208410"/>
                  <a:pt x="35770" y="1185506"/>
                </a:cubicBezTo>
                <a:cubicBezTo>
                  <a:pt x="12867" y="1162603"/>
                  <a:pt x="0" y="1131539"/>
                  <a:pt x="0" y="1099148"/>
                </a:cubicBezTo>
                <a:lnTo>
                  <a:pt x="0" y="12212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73870" tIns="61170" rIns="73870" bIns="61170" spcCol="1270" anchor="ctr"/>
          <a:lstStyle/>
          <a:p>
            <a:pPr algn="ctr" defTabSz="8890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b="1" dirty="0">
                <a:cs typeface="Arial" pitchFamily="34" charset="0"/>
              </a:rPr>
              <a:t>Федеральный государственный</a:t>
            </a:r>
          </a:p>
          <a:p>
            <a:pPr algn="ctr" defTabSz="8890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b="1" dirty="0">
                <a:cs typeface="Arial" pitchFamily="34" charset="0"/>
              </a:rPr>
              <a:t> образовательный </a:t>
            </a:r>
          </a:p>
          <a:p>
            <a:pPr algn="ctr" defTabSz="8890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b="1" dirty="0">
                <a:cs typeface="Arial" pitchFamily="34" charset="0"/>
              </a:rPr>
              <a:t>Стандарт (ФГОС)</a:t>
            </a:r>
            <a:endParaRPr lang="ru-RU" sz="2000" b="1" dirty="0">
              <a:cs typeface="Arial" pitchFamily="34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1047750" y="2743200"/>
            <a:ext cx="361950" cy="71278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13207"/>
                </a:lnTo>
                <a:lnTo>
                  <a:pt x="361111" y="713207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Полилиния 14"/>
          <p:cNvSpPr/>
          <p:nvPr/>
        </p:nvSpPr>
        <p:spPr>
          <a:xfrm>
            <a:off x="1409700" y="2981325"/>
            <a:ext cx="2887663" cy="950913"/>
          </a:xfrm>
          <a:custGeom>
            <a:avLst/>
            <a:gdLst>
              <a:gd name="connsiteX0" fmla="*/ 0 w 2888888"/>
              <a:gd name="connsiteY0" fmla="*/ 95094 h 950943"/>
              <a:gd name="connsiteX1" fmla="*/ 27852 w 2888888"/>
              <a:gd name="connsiteY1" fmla="*/ 27852 h 950943"/>
              <a:gd name="connsiteX2" fmla="*/ 95094 w 2888888"/>
              <a:gd name="connsiteY2" fmla="*/ 0 h 950943"/>
              <a:gd name="connsiteX3" fmla="*/ 2793794 w 2888888"/>
              <a:gd name="connsiteY3" fmla="*/ 0 h 950943"/>
              <a:gd name="connsiteX4" fmla="*/ 2861036 w 2888888"/>
              <a:gd name="connsiteY4" fmla="*/ 27852 h 950943"/>
              <a:gd name="connsiteX5" fmla="*/ 2888888 w 2888888"/>
              <a:gd name="connsiteY5" fmla="*/ 95094 h 950943"/>
              <a:gd name="connsiteX6" fmla="*/ 2888888 w 2888888"/>
              <a:gd name="connsiteY6" fmla="*/ 855849 h 950943"/>
              <a:gd name="connsiteX7" fmla="*/ 2861036 w 2888888"/>
              <a:gd name="connsiteY7" fmla="*/ 923091 h 950943"/>
              <a:gd name="connsiteX8" fmla="*/ 2793794 w 2888888"/>
              <a:gd name="connsiteY8" fmla="*/ 950943 h 950943"/>
              <a:gd name="connsiteX9" fmla="*/ 95094 w 2888888"/>
              <a:gd name="connsiteY9" fmla="*/ 950943 h 950943"/>
              <a:gd name="connsiteX10" fmla="*/ 27852 w 2888888"/>
              <a:gd name="connsiteY10" fmla="*/ 923091 h 950943"/>
              <a:gd name="connsiteX11" fmla="*/ 0 w 2888888"/>
              <a:gd name="connsiteY11" fmla="*/ 855849 h 950943"/>
              <a:gd name="connsiteX12" fmla="*/ 0 w 2888888"/>
              <a:gd name="connsiteY12" fmla="*/ 95094 h 95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8888" h="950943">
                <a:moveTo>
                  <a:pt x="0" y="95094"/>
                </a:moveTo>
                <a:cubicBezTo>
                  <a:pt x="0" y="69873"/>
                  <a:pt x="10019" y="45686"/>
                  <a:pt x="27852" y="27852"/>
                </a:cubicBezTo>
                <a:cubicBezTo>
                  <a:pt x="45686" y="10018"/>
                  <a:pt x="69873" y="0"/>
                  <a:pt x="95094" y="0"/>
                </a:cubicBezTo>
                <a:lnTo>
                  <a:pt x="2793794" y="0"/>
                </a:lnTo>
                <a:cubicBezTo>
                  <a:pt x="2819015" y="0"/>
                  <a:pt x="2843202" y="10019"/>
                  <a:pt x="2861036" y="27852"/>
                </a:cubicBezTo>
                <a:cubicBezTo>
                  <a:pt x="2878870" y="45686"/>
                  <a:pt x="2888888" y="69873"/>
                  <a:pt x="2888888" y="95094"/>
                </a:cubicBezTo>
                <a:lnTo>
                  <a:pt x="2888888" y="855849"/>
                </a:lnTo>
                <a:cubicBezTo>
                  <a:pt x="2888888" y="881070"/>
                  <a:pt x="2878869" y="905257"/>
                  <a:pt x="2861036" y="923091"/>
                </a:cubicBezTo>
                <a:cubicBezTo>
                  <a:pt x="2843202" y="940925"/>
                  <a:pt x="2819015" y="950943"/>
                  <a:pt x="2793794" y="950943"/>
                </a:cubicBezTo>
                <a:lnTo>
                  <a:pt x="95094" y="950943"/>
                </a:lnTo>
                <a:cubicBezTo>
                  <a:pt x="69873" y="950943"/>
                  <a:pt x="45686" y="940924"/>
                  <a:pt x="27852" y="923091"/>
                </a:cubicBezTo>
                <a:cubicBezTo>
                  <a:pt x="10018" y="905257"/>
                  <a:pt x="0" y="881070"/>
                  <a:pt x="0" y="855849"/>
                </a:cubicBezTo>
                <a:lnTo>
                  <a:pt x="0" y="95094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7857" tIns="54522" rIns="67857" bIns="54522" spcCol="1270" anchor="ctr"/>
          <a:lstStyle/>
          <a:p>
            <a:pPr algn="ctr" defTabSz="9334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100" dirty="0">
                <a:cs typeface="Arial" pitchFamily="34" charset="0"/>
              </a:rPr>
              <a:t>Требования </a:t>
            </a:r>
            <a:br>
              <a:rPr lang="ru-RU" sz="2100" dirty="0">
                <a:cs typeface="Arial" pitchFamily="34" charset="0"/>
              </a:rPr>
            </a:br>
            <a:r>
              <a:rPr lang="ru-RU" sz="2100" dirty="0">
                <a:cs typeface="Arial" pitchFamily="34" charset="0"/>
              </a:rPr>
              <a:t>к</a:t>
            </a:r>
            <a:r>
              <a:rPr lang="ru-RU" sz="2100" b="1" dirty="0">
                <a:cs typeface="Arial" pitchFamily="34" charset="0"/>
              </a:rPr>
              <a:t> структуре</a:t>
            </a:r>
            <a:r>
              <a:rPr lang="ru-RU" sz="2100" dirty="0">
                <a:cs typeface="Arial" pitchFamily="34" charset="0"/>
              </a:rPr>
              <a:t> ООП</a:t>
            </a:r>
            <a:endParaRPr lang="ru-RU" sz="2100" dirty="0">
              <a:cs typeface="Arial" pitchFamily="34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1047750" y="2743200"/>
            <a:ext cx="361950" cy="190182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901886"/>
                </a:lnTo>
                <a:lnTo>
                  <a:pt x="361111" y="190188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Полилиния 16"/>
          <p:cNvSpPr/>
          <p:nvPr/>
        </p:nvSpPr>
        <p:spPr>
          <a:xfrm>
            <a:off x="1409700" y="4168775"/>
            <a:ext cx="2887663" cy="950913"/>
          </a:xfrm>
          <a:custGeom>
            <a:avLst/>
            <a:gdLst>
              <a:gd name="connsiteX0" fmla="*/ 0 w 2888888"/>
              <a:gd name="connsiteY0" fmla="*/ 95094 h 950943"/>
              <a:gd name="connsiteX1" fmla="*/ 27852 w 2888888"/>
              <a:gd name="connsiteY1" fmla="*/ 27852 h 950943"/>
              <a:gd name="connsiteX2" fmla="*/ 95094 w 2888888"/>
              <a:gd name="connsiteY2" fmla="*/ 0 h 950943"/>
              <a:gd name="connsiteX3" fmla="*/ 2793794 w 2888888"/>
              <a:gd name="connsiteY3" fmla="*/ 0 h 950943"/>
              <a:gd name="connsiteX4" fmla="*/ 2861036 w 2888888"/>
              <a:gd name="connsiteY4" fmla="*/ 27852 h 950943"/>
              <a:gd name="connsiteX5" fmla="*/ 2888888 w 2888888"/>
              <a:gd name="connsiteY5" fmla="*/ 95094 h 950943"/>
              <a:gd name="connsiteX6" fmla="*/ 2888888 w 2888888"/>
              <a:gd name="connsiteY6" fmla="*/ 855849 h 950943"/>
              <a:gd name="connsiteX7" fmla="*/ 2861036 w 2888888"/>
              <a:gd name="connsiteY7" fmla="*/ 923091 h 950943"/>
              <a:gd name="connsiteX8" fmla="*/ 2793794 w 2888888"/>
              <a:gd name="connsiteY8" fmla="*/ 950943 h 950943"/>
              <a:gd name="connsiteX9" fmla="*/ 95094 w 2888888"/>
              <a:gd name="connsiteY9" fmla="*/ 950943 h 950943"/>
              <a:gd name="connsiteX10" fmla="*/ 27852 w 2888888"/>
              <a:gd name="connsiteY10" fmla="*/ 923091 h 950943"/>
              <a:gd name="connsiteX11" fmla="*/ 0 w 2888888"/>
              <a:gd name="connsiteY11" fmla="*/ 855849 h 950943"/>
              <a:gd name="connsiteX12" fmla="*/ 0 w 2888888"/>
              <a:gd name="connsiteY12" fmla="*/ 95094 h 95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8888" h="950943">
                <a:moveTo>
                  <a:pt x="0" y="95094"/>
                </a:moveTo>
                <a:cubicBezTo>
                  <a:pt x="0" y="69873"/>
                  <a:pt x="10019" y="45686"/>
                  <a:pt x="27852" y="27852"/>
                </a:cubicBezTo>
                <a:cubicBezTo>
                  <a:pt x="45686" y="10018"/>
                  <a:pt x="69873" y="0"/>
                  <a:pt x="95094" y="0"/>
                </a:cubicBezTo>
                <a:lnTo>
                  <a:pt x="2793794" y="0"/>
                </a:lnTo>
                <a:cubicBezTo>
                  <a:pt x="2819015" y="0"/>
                  <a:pt x="2843202" y="10019"/>
                  <a:pt x="2861036" y="27852"/>
                </a:cubicBezTo>
                <a:cubicBezTo>
                  <a:pt x="2878870" y="45686"/>
                  <a:pt x="2888888" y="69873"/>
                  <a:pt x="2888888" y="95094"/>
                </a:cubicBezTo>
                <a:lnTo>
                  <a:pt x="2888888" y="855849"/>
                </a:lnTo>
                <a:cubicBezTo>
                  <a:pt x="2888888" y="881070"/>
                  <a:pt x="2878869" y="905257"/>
                  <a:pt x="2861036" y="923091"/>
                </a:cubicBezTo>
                <a:cubicBezTo>
                  <a:pt x="2843202" y="940925"/>
                  <a:pt x="2819015" y="950943"/>
                  <a:pt x="2793794" y="950943"/>
                </a:cubicBezTo>
                <a:lnTo>
                  <a:pt x="95094" y="950943"/>
                </a:lnTo>
                <a:cubicBezTo>
                  <a:pt x="69873" y="950943"/>
                  <a:pt x="45686" y="940924"/>
                  <a:pt x="27852" y="923091"/>
                </a:cubicBezTo>
                <a:cubicBezTo>
                  <a:pt x="10018" y="905257"/>
                  <a:pt x="0" y="881070"/>
                  <a:pt x="0" y="855849"/>
                </a:cubicBezTo>
                <a:lnTo>
                  <a:pt x="0" y="95094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7857" tIns="54522" rIns="67857" bIns="54522" spcCol="1270" anchor="ctr"/>
          <a:lstStyle/>
          <a:p>
            <a:pPr algn="ctr" defTabSz="9334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100" dirty="0">
                <a:cs typeface="Arial" pitchFamily="34" charset="0"/>
              </a:rPr>
              <a:t>Требования</a:t>
            </a:r>
            <a:br>
              <a:rPr lang="ru-RU" sz="2100" dirty="0">
                <a:cs typeface="Arial" pitchFamily="34" charset="0"/>
              </a:rPr>
            </a:br>
            <a:r>
              <a:rPr lang="ru-RU" sz="2100" dirty="0">
                <a:cs typeface="Arial" pitchFamily="34" charset="0"/>
              </a:rPr>
              <a:t>к</a:t>
            </a:r>
            <a:r>
              <a:rPr lang="ru-RU" sz="2100" b="1" dirty="0">
                <a:cs typeface="Arial" pitchFamily="34" charset="0"/>
              </a:rPr>
              <a:t> условиям</a:t>
            </a:r>
            <a:r>
              <a:rPr lang="ru-RU" sz="2100" dirty="0">
                <a:cs typeface="Arial" pitchFamily="34" charset="0"/>
              </a:rPr>
              <a:t> реализации ООП</a:t>
            </a:r>
            <a:endParaRPr lang="ru-RU" sz="2100" dirty="0">
              <a:cs typeface="Arial" pitchFamily="34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1047750" y="2743200"/>
            <a:ext cx="361950" cy="309086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090564"/>
                </a:lnTo>
                <a:lnTo>
                  <a:pt x="361111" y="309056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Полилиния 18"/>
          <p:cNvSpPr/>
          <p:nvPr/>
        </p:nvSpPr>
        <p:spPr>
          <a:xfrm>
            <a:off x="1409700" y="5357813"/>
            <a:ext cx="2887663" cy="950912"/>
          </a:xfrm>
          <a:custGeom>
            <a:avLst/>
            <a:gdLst>
              <a:gd name="connsiteX0" fmla="*/ 0 w 2888888"/>
              <a:gd name="connsiteY0" fmla="*/ 95094 h 950943"/>
              <a:gd name="connsiteX1" fmla="*/ 27852 w 2888888"/>
              <a:gd name="connsiteY1" fmla="*/ 27852 h 950943"/>
              <a:gd name="connsiteX2" fmla="*/ 95094 w 2888888"/>
              <a:gd name="connsiteY2" fmla="*/ 0 h 950943"/>
              <a:gd name="connsiteX3" fmla="*/ 2793794 w 2888888"/>
              <a:gd name="connsiteY3" fmla="*/ 0 h 950943"/>
              <a:gd name="connsiteX4" fmla="*/ 2861036 w 2888888"/>
              <a:gd name="connsiteY4" fmla="*/ 27852 h 950943"/>
              <a:gd name="connsiteX5" fmla="*/ 2888888 w 2888888"/>
              <a:gd name="connsiteY5" fmla="*/ 95094 h 950943"/>
              <a:gd name="connsiteX6" fmla="*/ 2888888 w 2888888"/>
              <a:gd name="connsiteY6" fmla="*/ 855849 h 950943"/>
              <a:gd name="connsiteX7" fmla="*/ 2861036 w 2888888"/>
              <a:gd name="connsiteY7" fmla="*/ 923091 h 950943"/>
              <a:gd name="connsiteX8" fmla="*/ 2793794 w 2888888"/>
              <a:gd name="connsiteY8" fmla="*/ 950943 h 950943"/>
              <a:gd name="connsiteX9" fmla="*/ 95094 w 2888888"/>
              <a:gd name="connsiteY9" fmla="*/ 950943 h 950943"/>
              <a:gd name="connsiteX10" fmla="*/ 27852 w 2888888"/>
              <a:gd name="connsiteY10" fmla="*/ 923091 h 950943"/>
              <a:gd name="connsiteX11" fmla="*/ 0 w 2888888"/>
              <a:gd name="connsiteY11" fmla="*/ 855849 h 950943"/>
              <a:gd name="connsiteX12" fmla="*/ 0 w 2888888"/>
              <a:gd name="connsiteY12" fmla="*/ 95094 h 95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8888" h="950943">
                <a:moveTo>
                  <a:pt x="0" y="95094"/>
                </a:moveTo>
                <a:cubicBezTo>
                  <a:pt x="0" y="69873"/>
                  <a:pt x="10019" y="45686"/>
                  <a:pt x="27852" y="27852"/>
                </a:cubicBezTo>
                <a:cubicBezTo>
                  <a:pt x="45686" y="10018"/>
                  <a:pt x="69873" y="0"/>
                  <a:pt x="95094" y="0"/>
                </a:cubicBezTo>
                <a:lnTo>
                  <a:pt x="2793794" y="0"/>
                </a:lnTo>
                <a:cubicBezTo>
                  <a:pt x="2819015" y="0"/>
                  <a:pt x="2843202" y="10019"/>
                  <a:pt x="2861036" y="27852"/>
                </a:cubicBezTo>
                <a:cubicBezTo>
                  <a:pt x="2878870" y="45686"/>
                  <a:pt x="2888888" y="69873"/>
                  <a:pt x="2888888" y="95094"/>
                </a:cubicBezTo>
                <a:lnTo>
                  <a:pt x="2888888" y="855849"/>
                </a:lnTo>
                <a:cubicBezTo>
                  <a:pt x="2888888" y="881070"/>
                  <a:pt x="2878869" y="905257"/>
                  <a:pt x="2861036" y="923091"/>
                </a:cubicBezTo>
                <a:cubicBezTo>
                  <a:pt x="2843202" y="940925"/>
                  <a:pt x="2819015" y="950943"/>
                  <a:pt x="2793794" y="950943"/>
                </a:cubicBezTo>
                <a:lnTo>
                  <a:pt x="95094" y="950943"/>
                </a:lnTo>
                <a:cubicBezTo>
                  <a:pt x="69873" y="950943"/>
                  <a:pt x="45686" y="940924"/>
                  <a:pt x="27852" y="923091"/>
                </a:cubicBezTo>
                <a:cubicBezTo>
                  <a:pt x="10018" y="905257"/>
                  <a:pt x="0" y="881070"/>
                  <a:pt x="0" y="855849"/>
                </a:cubicBezTo>
                <a:lnTo>
                  <a:pt x="0" y="95094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7857" tIns="54522" rIns="67857" bIns="54522" spcCol="1270" anchor="ctr"/>
          <a:lstStyle/>
          <a:p>
            <a:pPr algn="ctr" defTabSz="9334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100" dirty="0">
                <a:cs typeface="Arial" pitchFamily="34" charset="0"/>
              </a:rPr>
              <a:t>Требования</a:t>
            </a:r>
            <a:br>
              <a:rPr lang="ru-RU" sz="2100" dirty="0">
                <a:cs typeface="Arial" pitchFamily="34" charset="0"/>
              </a:rPr>
            </a:br>
            <a:r>
              <a:rPr lang="ru-RU" sz="2100" dirty="0">
                <a:cs typeface="Arial" pitchFamily="34" charset="0"/>
              </a:rPr>
              <a:t>к </a:t>
            </a:r>
            <a:r>
              <a:rPr lang="ru-RU" sz="2100" b="1" dirty="0">
                <a:cs typeface="Arial" pitchFamily="34" charset="0"/>
              </a:rPr>
              <a:t>результатам</a:t>
            </a:r>
            <a:r>
              <a:rPr lang="ru-RU" sz="2100" dirty="0">
                <a:cs typeface="Arial" pitchFamily="34" charset="0"/>
              </a:rPr>
              <a:t> освоения ООП</a:t>
            </a:r>
            <a:endParaRPr lang="ru-RU" sz="2100" dirty="0">
              <a:cs typeface="Arial" pitchFamily="34" charset="0"/>
            </a:endParaRPr>
          </a:p>
        </p:txBody>
      </p:sp>
      <p:grpSp>
        <p:nvGrpSpPr>
          <p:cNvPr id="20490" name="Группа 26"/>
          <p:cNvGrpSpPr>
            <a:grpSpLocks/>
          </p:cNvGrpSpPr>
          <p:nvPr/>
        </p:nvGrpSpPr>
        <p:grpSpPr bwMode="auto">
          <a:xfrm>
            <a:off x="4773613" y="1522413"/>
            <a:ext cx="3621087" cy="4786312"/>
            <a:chOff x="4773322" y="1521651"/>
            <a:chExt cx="3621152" cy="4787668"/>
          </a:xfrm>
        </p:grpSpPr>
        <p:sp>
          <p:nvSpPr>
            <p:cNvPr id="20" name="Полилиния 19"/>
            <p:cNvSpPr/>
            <p:nvPr/>
          </p:nvSpPr>
          <p:spPr>
            <a:xfrm>
              <a:off x="4773322" y="1521651"/>
              <a:ext cx="3611627" cy="1221133"/>
            </a:xfrm>
            <a:custGeom>
              <a:avLst/>
              <a:gdLst>
                <a:gd name="connsiteX0" fmla="*/ 0 w 3611111"/>
                <a:gd name="connsiteY0" fmla="*/ 122128 h 1221277"/>
                <a:gd name="connsiteX1" fmla="*/ 35771 w 3611111"/>
                <a:gd name="connsiteY1" fmla="*/ 35770 h 1221277"/>
                <a:gd name="connsiteX2" fmla="*/ 122129 w 3611111"/>
                <a:gd name="connsiteY2" fmla="*/ 0 h 1221277"/>
                <a:gd name="connsiteX3" fmla="*/ 3488983 w 3611111"/>
                <a:gd name="connsiteY3" fmla="*/ 0 h 1221277"/>
                <a:gd name="connsiteX4" fmla="*/ 3575341 w 3611111"/>
                <a:gd name="connsiteY4" fmla="*/ 35771 h 1221277"/>
                <a:gd name="connsiteX5" fmla="*/ 3611111 w 3611111"/>
                <a:gd name="connsiteY5" fmla="*/ 122129 h 1221277"/>
                <a:gd name="connsiteX6" fmla="*/ 3611111 w 3611111"/>
                <a:gd name="connsiteY6" fmla="*/ 1099149 h 1221277"/>
                <a:gd name="connsiteX7" fmla="*/ 3575341 w 3611111"/>
                <a:gd name="connsiteY7" fmla="*/ 1185507 h 1221277"/>
                <a:gd name="connsiteX8" fmla="*/ 3488983 w 3611111"/>
                <a:gd name="connsiteY8" fmla="*/ 1221277 h 1221277"/>
                <a:gd name="connsiteX9" fmla="*/ 122128 w 3611111"/>
                <a:gd name="connsiteY9" fmla="*/ 1221277 h 1221277"/>
                <a:gd name="connsiteX10" fmla="*/ 35770 w 3611111"/>
                <a:gd name="connsiteY10" fmla="*/ 1185506 h 1221277"/>
                <a:gd name="connsiteX11" fmla="*/ 0 w 3611111"/>
                <a:gd name="connsiteY11" fmla="*/ 1099148 h 1221277"/>
                <a:gd name="connsiteX12" fmla="*/ 0 w 3611111"/>
                <a:gd name="connsiteY12" fmla="*/ 122128 h 122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11111" h="1221277">
                  <a:moveTo>
                    <a:pt x="0" y="122128"/>
                  </a:moveTo>
                  <a:cubicBezTo>
                    <a:pt x="0" y="89738"/>
                    <a:pt x="12867" y="58674"/>
                    <a:pt x="35771" y="35770"/>
                  </a:cubicBezTo>
                  <a:cubicBezTo>
                    <a:pt x="58674" y="12867"/>
                    <a:pt x="89738" y="0"/>
                    <a:pt x="122129" y="0"/>
                  </a:cubicBezTo>
                  <a:lnTo>
                    <a:pt x="3488983" y="0"/>
                  </a:lnTo>
                  <a:cubicBezTo>
                    <a:pt x="3521373" y="0"/>
                    <a:pt x="3552437" y="12867"/>
                    <a:pt x="3575341" y="35771"/>
                  </a:cubicBezTo>
                  <a:cubicBezTo>
                    <a:pt x="3598244" y="58674"/>
                    <a:pt x="3611111" y="89738"/>
                    <a:pt x="3611111" y="122129"/>
                  </a:cubicBezTo>
                  <a:lnTo>
                    <a:pt x="3611111" y="1099149"/>
                  </a:lnTo>
                  <a:cubicBezTo>
                    <a:pt x="3611111" y="1131539"/>
                    <a:pt x="3598244" y="1162603"/>
                    <a:pt x="3575341" y="1185507"/>
                  </a:cubicBezTo>
                  <a:cubicBezTo>
                    <a:pt x="3552438" y="1208410"/>
                    <a:pt x="3521374" y="1221277"/>
                    <a:pt x="3488983" y="1221277"/>
                  </a:cubicBezTo>
                  <a:lnTo>
                    <a:pt x="122128" y="1221277"/>
                  </a:lnTo>
                  <a:cubicBezTo>
                    <a:pt x="89738" y="1221277"/>
                    <a:pt x="58674" y="1208410"/>
                    <a:pt x="35770" y="1185506"/>
                  </a:cubicBezTo>
                  <a:cubicBezTo>
                    <a:pt x="12867" y="1162603"/>
                    <a:pt x="0" y="1131539"/>
                    <a:pt x="0" y="1099148"/>
                  </a:cubicBezTo>
                  <a:lnTo>
                    <a:pt x="0" y="122128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73870" tIns="61170" rIns="73870" bIns="6117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ru-RU" sz="2000" b="1" dirty="0">
                  <a:cs typeface="Arial" pitchFamily="34" charset="0"/>
                </a:rPr>
                <a:t>Федеральные </a:t>
              </a:r>
            </a:p>
            <a:p>
              <a:pPr algn="ctr" defTabSz="88900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ru-RU" sz="2000" b="1" dirty="0">
                  <a:cs typeface="Arial" pitchFamily="34" charset="0"/>
                </a:rPr>
                <a:t>государственные</a:t>
              </a:r>
            </a:p>
            <a:p>
              <a:pPr algn="ctr" defTabSz="88900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ru-RU" sz="2000" b="1" dirty="0">
                  <a:cs typeface="Arial" pitchFamily="34" charset="0"/>
                </a:rPr>
                <a:t> требования (ФГТ)</a:t>
              </a:r>
              <a:endParaRPr lang="ru-RU" sz="2000" b="1" dirty="0">
                <a:cs typeface="Arial" pitchFamily="34" charset="0"/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5133690" y="2742784"/>
              <a:ext cx="361956" cy="71299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713207"/>
                  </a:lnTo>
                  <a:lnTo>
                    <a:pt x="361111" y="71320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олилиния 21"/>
            <p:cNvSpPr/>
            <p:nvPr/>
          </p:nvSpPr>
          <p:spPr>
            <a:xfrm>
              <a:off x="5495647" y="2980976"/>
              <a:ext cx="2889302" cy="951182"/>
            </a:xfrm>
            <a:custGeom>
              <a:avLst/>
              <a:gdLst>
                <a:gd name="connsiteX0" fmla="*/ 0 w 2888888"/>
                <a:gd name="connsiteY0" fmla="*/ 95094 h 950943"/>
                <a:gd name="connsiteX1" fmla="*/ 27852 w 2888888"/>
                <a:gd name="connsiteY1" fmla="*/ 27852 h 950943"/>
                <a:gd name="connsiteX2" fmla="*/ 95094 w 2888888"/>
                <a:gd name="connsiteY2" fmla="*/ 0 h 950943"/>
                <a:gd name="connsiteX3" fmla="*/ 2793794 w 2888888"/>
                <a:gd name="connsiteY3" fmla="*/ 0 h 950943"/>
                <a:gd name="connsiteX4" fmla="*/ 2861036 w 2888888"/>
                <a:gd name="connsiteY4" fmla="*/ 27852 h 950943"/>
                <a:gd name="connsiteX5" fmla="*/ 2888888 w 2888888"/>
                <a:gd name="connsiteY5" fmla="*/ 95094 h 950943"/>
                <a:gd name="connsiteX6" fmla="*/ 2888888 w 2888888"/>
                <a:gd name="connsiteY6" fmla="*/ 855849 h 950943"/>
                <a:gd name="connsiteX7" fmla="*/ 2861036 w 2888888"/>
                <a:gd name="connsiteY7" fmla="*/ 923091 h 950943"/>
                <a:gd name="connsiteX8" fmla="*/ 2793794 w 2888888"/>
                <a:gd name="connsiteY8" fmla="*/ 950943 h 950943"/>
                <a:gd name="connsiteX9" fmla="*/ 95094 w 2888888"/>
                <a:gd name="connsiteY9" fmla="*/ 950943 h 950943"/>
                <a:gd name="connsiteX10" fmla="*/ 27852 w 2888888"/>
                <a:gd name="connsiteY10" fmla="*/ 923091 h 950943"/>
                <a:gd name="connsiteX11" fmla="*/ 0 w 2888888"/>
                <a:gd name="connsiteY11" fmla="*/ 855849 h 950943"/>
                <a:gd name="connsiteX12" fmla="*/ 0 w 2888888"/>
                <a:gd name="connsiteY12" fmla="*/ 95094 h 950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88888" h="950943">
                  <a:moveTo>
                    <a:pt x="0" y="95094"/>
                  </a:moveTo>
                  <a:cubicBezTo>
                    <a:pt x="0" y="69873"/>
                    <a:pt x="10019" y="45686"/>
                    <a:pt x="27852" y="27852"/>
                  </a:cubicBezTo>
                  <a:cubicBezTo>
                    <a:pt x="45686" y="10018"/>
                    <a:pt x="69873" y="0"/>
                    <a:pt x="95094" y="0"/>
                  </a:cubicBezTo>
                  <a:lnTo>
                    <a:pt x="2793794" y="0"/>
                  </a:lnTo>
                  <a:cubicBezTo>
                    <a:pt x="2819015" y="0"/>
                    <a:pt x="2843202" y="10019"/>
                    <a:pt x="2861036" y="27852"/>
                  </a:cubicBezTo>
                  <a:cubicBezTo>
                    <a:pt x="2878870" y="45686"/>
                    <a:pt x="2888888" y="69873"/>
                    <a:pt x="2888888" y="95094"/>
                  </a:cubicBezTo>
                  <a:lnTo>
                    <a:pt x="2888888" y="855849"/>
                  </a:lnTo>
                  <a:cubicBezTo>
                    <a:pt x="2888888" y="881070"/>
                    <a:pt x="2878869" y="905257"/>
                    <a:pt x="2861036" y="923091"/>
                  </a:cubicBezTo>
                  <a:cubicBezTo>
                    <a:pt x="2843202" y="940925"/>
                    <a:pt x="2819015" y="950943"/>
                    <a:pt x="2793794" y="950943"/>
                  </a:cubicBezTo>
                  <a:lnTo>
                    <a:pt x="95094" y="950943"/>
                  </a:lnTo>
                  <a:cubicBezTo>
                    <a:pt x="69873" y="950943"/>
                    <a:pt x="45686" y="940924"/>
                    <a:pt x="27852" y="923091"/>
                  </a:cubicBezTo>
                  <a:cubicBezTo>
                    <a:pt x="10018" y="905257"/>
                    <a:pt x="0" y="881070"/>
                    <a:pt x="0" y="855849"/>
                  </a:cubicBezTo>
                  <a:lnTo>
                    <a:pt x="0" y="95094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7857" tIns="54522" rIns="67857" bIns="54522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100" dirty="0">
                  <a:cs typeface="Arial" pitchFamily="34" charset="0"/>
                </a:rPr>
                <a:t>Требования</a:t>
              </a:r>
              <a:br>
                <a:rPr lang="ru-RU" sz="2100" dirty="0">
                  <a:cs typeface="Arial" pitchFamily="34" charset="0"/>
                </a:rPr>
              </a:br>
              <a:r>
                <a:rPr lang="ru-RU" sz="2100" dirty="0">
                  <a:cs typeface="Arial" pitchFamily="34" charset="0"/>
                </a:rPr>
                <a:t>к </a:t>
              </a:r>
              <a:r>
                <a:rPr lang="ru-RU" sz="2100" b="1" dirty="0">
                  <a:cs typeface="Arial" pitchFamily="34" charset="0"/>
                </a:rPr>
                <a:t>структуре</a:t>
              </a:r>
              <a:r>
                <a:rPr lang="ru-RU" sz="2100" dirty="0">
                  <a:cs typeface="Arial" pitchFamily="34" charset="0"/>
                </a:rPr>
                <a:t> ООП</a:t>
              </a:r>
              <a:endParaRPr lang="ru-RU" sz="2100" dirty="0">
                <a:cs typeface="Arial" pitchFamily="34" charset="0"/>
              </a:endParaRP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5133690" y="2742784"/>
              <a:ext cx="361956" cy="190236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01886"/>
                  </a:lnTo>
                  <a:lnTo>
                    <a:pt x="361111" y="190188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олилиния 23"/>
            <p:cNvSpPr/>
            <p:nvPr/>
          </p:nvSpPr>
          <p:spPr>
            <a:xfrm>
              <a:off x="5495647" y="4168763"/>
              <a:ext cx="2889302" cy="951182"/>
            </a:xfrm>
            <a:custGeom>
              <a:avLst/>
              <a:gdLst>
                <a:gd name="connsiteX0" fmla="*/ 0 w 2888888"/>
                <a:gd name="connsiteY0" fmla="*/ 95094 h 950943"/>
                <a:gd name="connsiteX1" fmla="*/ 27852 w 2888888"/>
                <a:gd name="connsiteY1" fmla="*/ 27852 h 950943"/>
                <a:gd name="connsiteX2" fmla="*/ 95094 w 2888888"/>
                <a:gd name="connsiteY2" fmla="*/ 0 h 950943"/>
                <a:gd name="connsiteX3" fmla="*/ 2793794 w 2888888"/>
                <a:gd name="connsiteY3" fmla="*/ 0 h 950943"/>
                <a:gd name="connsiteX4" fmla="*/ 2861036 w 2888888"/>
                <a:gd name="connsiteY4" fmla="*/ 27852 h 950943"/>
                <a:gd name="connsiteX5" fmla="*/ 2888888 w 2888888"/>
                <a:gd name="connsiteY5" fmla="*/ 95094 h 950943"/>
                <a:gd name="connsiteX6" fmla="*/ 2888888 w 2888888"/>
                <a:gd name="connsiteY6" fmla="*/ 855849 h 950943"/>
                <a:gd name="connsiteX7" fmla="*/ 2861036 w 2888888"/>
                <a:gd name="connsiteY7" fmla="*/ 923091 h 950943"/>
                <a:gd name="connsiteX8" fmla="*/ 2793794 w 2888888"/>
                <a:gd name="connsiteY8" fmla="*/ 950943 h 950943"/>
                <a:gd name="connsiteX9" fmla="*/ 95094 w 2888888"/>
                <a:gd name="connsiteY9" fmla="*/ 950943 h 950943"/>
                <a:gd name="connsiteX10" fmla="*/ 27852 w 2888888"/>
                <a:gd name="connsiteY10" fmla="*/ 923091 h 950943"/>
                <a:gd name="connsiteX11" fmla="*/ 0 w 2888888"/>
                <a:gd name="connsiteY11" fmla="*/ 855849 h 950943"/>
                <a:gd name="connsiteX12" fmla="*/ 0 w 2888888"/>
                <a:gd name="connsiteY12" fmla="*/ 95094 h 950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88888" h="950943">
                  <a:moveTo>
                    <a:pt x="0" y="95094"/>
                  </a:moveTo>
                  <a:cubicBezTo>
                    <a:pt x="0" y="69873"/>
                    <a:pt x="10019" y="45686"/>
                    <a:pt x="27852" y="27852"/>
                  </a:cubicBezTo>
                  <a:cubicBezTo>
                    <a:pt x="45686" y="10018"/>
                    <a:pt x="69873" y="0"/>
                    <a:pt x="95094" y="0"/>
                  </a:cubicBezTo>
                  <a:lnTo>
                    <a:pt x="2793794" y="0"/>
                  </a:lnTo>
                  <a:cubicBezTo>
                    <a:pt x="2819015" y="0"/>
                    <a:pt x="2843202" y="10019"/>
                    <a:pt x="2861036" y="27852"/>
                  </a:cubicBezTo>
                  <a:cubicBezTo>
                    <a:pt x="2878870" y="45686"/>
                    <a:pt x="2888888" y="69873"/>
                    <a:pt x="2888888" y="95094"/>
                  </a:cubicBezTo>
                  <a:lnTo>
                    <a:pt x="2888888" y="855849"/>
                  </a:lnTo>
                  <a:cubicBezTo>
                    <a:pt x="2888888" y="881070"/>
                    <a:pt x="2878869" y="905257"/>
                    <a:pt x="2861036" y="923091"/>
                  </a:cubicBezTo>
                  <a:cubicBezTo>
                    <a:pt x="2843202" y="940925"/>
                    <a:pt x="2819015" y="950943"/>
                    <a:pt x="2793794" y="950943"/>
                  </a:cubicBezTo>
                  <a:lnTo>
                    <a:pt x="95094" y="950943"/>
                  </a:lnTo>
                  <a:cubicBezTo>
                    <a:pt x="69873" y="950943"/>
                    <a:pt x="45686" y="940924"/>
                    <a:pt x="27852" y="923091"/>
                  </a:cubicBezTo>
                  <a:cubicBezTo>
                    <a:pt x="10018" y="905257"/>
                    <a:pt x="0" y="881070"/>
                    <a:pt x="0" y="855849"/>
                  </a:cubicBezTo>
                  <a:lnTo>
                    <a:pt x="0" y="95094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7857" tIns="54522" rIns="67857" bIns="54522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100" dirty="0">
                  <a:cs typeface="Arial" pitchFamily="34" charset="0"/>
                </a:rPr>
                <a:t>Требования</a:t>
              </a:r>
              <a:br>
                <a:rPr lang="ru-RU" sz="2100" dirty="0">
                  <a:cs typeface="Arial" pitchFamily="34" charset="0"/>
                </a:rPr>
              </a:br>
              <a:r>
                <a:rPr lang="ru-RU" sz="2100" dirty="0">
                  <a:cs typeface="Arial" pitchFamily="34" charset="0"/>
                </a:rPr>
                <a:t>к</a:t>
              </a:r>
              <a:r>
                <a:rPr lang="ru-RU" sz="2100" b="1" dirty="0">
                  <a:cs typeface="Arial" pitchFamily="34" charset="0"/>
                </a:rPr>
                <a:t> условиям</a:t>
              </a:r>
              <a:r>
                <a:rPr lang="ru-RU" sz="2100" dirty="0">
                  <a:cs typeface="Arial" pitchFamily="34" charset="0"/>
                </a:rPr>
                <a:t>  реализации ООП</a:t>
              </a:r>
              <a:endParaRPr lang="ru-RU" sz="2100" dirty="0">
                <a:cs typeface="Arial" pitchFamily="34" charset="0"/>
              </a:endParaRP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5133690" y="2742784"/>
              <a:ext cx="371482" cy="309173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090920"/>
                  </a:lnTo>
                  <a:lnTo>
                    <a:pt x="371153" y="309092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Полилиния 25"/>
            <p:cNvSpPr/>
            <p:nvPr/>
          </p:nvSpPr>
          <p:spPr>
            <a:xfrm>
              <a:off x="5505172" y="5358138"/>
              <a:ext cx="2889302" cy="951181"/>
            </a:xfrm>
            <a:custGeom>
              <a:avLst/>
              <a:gdLst>
                <a:gd name="connsiteX0" fmla="*/ 0 w 2888888"/>
                <a:gd name="connsiteY0" fmla="*/ 95094 h 950943"/>
                <a:gd name="connsiteX1" fmla="*/ 27852 w 2888888"/>
                <a:gd name="connsiteY1" fmla="*/ 27852 h 950943"/>
                <a:gd name="connsiteX2" fmla="*/ 95094 w 2888888"/>
                <a:gd name="connsiteY2" fmla="*/ 0 h 950943"/>
                <a:gd name="connsiteX3" fmla="*/ 2793794 w 2888888"/>
                <a:gd name="connsiteY3" fmla="*/ 0 h 950943"/>
                <a:gd name="connsiteX4" fmla="*/ 2861036 w 2888888"/>
                <a:gd name="connsiteY4" fmla="*/ 27852 h 950943"/>
                <a:gd name="connsiteX5" fmla="*/ 2888888 w 2888888"/>
                <a:gd name="connsiteY5" fmla="*/ 95094 h 950943"/>
                <a:gd name="connsiteX6" fmla="*/ 2888888 w 2888888"/>
                <a:gd name="connsiteY6" fmla="*/ 855849 h 950943"/>
                <a:gd name="connsiteX7" fmla="*/ 2861036 w 2888888"/>
                <a:gd name="connsiteY7" fmla="*/ 923091 h 950943"/>
                <a:gd name="connsiteX8" fmla="*/ 2793794 w 2888888"/>
                <a:gd name="connsiteY8" fmla="*/ 950943 h 950943"/>
                <a:gd name="connsiteX9" fmla="*/ 95094 w 2888888"/>
                <a:gd name="connsiteY9" fmla="*/ 950943 h 950943"/>
                <a:gd name="connsiteX10" fmla="*/ 27852 w 2888888"/>
                <a:gd name="connsiteY10" fmla="*/ 923091 h 950943"/>
                <a:gd name="connsiteX11" fmla="*/ 0 w 2888888"/>
                <a:gd name="connsiteY11" fmla="*/ 855849 h 950943"/>
                <a:gd name="connsiteX12" fmla="*/ 0 w 2888888"/>
                <a:gd name="connsiteY12" fmla="*/ 95094 h 950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88888" h="950943">
                  <a:moveTo>
                    <a:pt x="0" y="95094"/>
                  </a:moveTo>
                  <a:cubicBezTo>
                    <a:pt x="0" y="69873"/>
                    <a:pt x="10019" y="45686"/>
                    <a:pt x="27852" y="27852"/>
                  </a:cubicBezTo>
                  <a:cubicBezTo>
                    <a:pt x="45686" y="10018"/>
                    <a:pt x="69873" y="0"/>
                    <a:pt x="95094" y="0"/>
                  </a:cubicBezTo>
                  <a:lnTo>
                    <a:pt x="2793794" y="0"/>
                  </a:lnTo>
                  <a:cubicBezTo>
                    <a:pt x="2819015" y="0"/>
                    <a:pt x="2843202" y="10019"/>
                    <a:pt x="2861036" y="27852"/>
                  </a:cubicBezTo>
                  <a:cubicBezTo>
                    <a:pt x="2878870" y="45686"/>
                    <a:pt x="2888888" y="69873"/>
                    <a:pt x="2888888" y="95094"/>
                  </a:cubicBezTo>
                  <a:lnTo>
                    <a:pt x="2888888" y="855849"/>
                  </a:lnTo>
                  <a:cubicBezTo>
                    <a:pt x="2888888" y="881070"/>
                    <a:pt x="2878869" y="905257"/>
                    <a:pt x="2861036" y="923091"/>
                  </a:cubicBezTo>
                  <a:cubicBezTo>
                    <a:pt x="2843202" y="940925"/>
                    <a:pt x="2819015" y="950943"/>
                    <a:pt x="2793794" y="950943"/>
                  </a:cubicBezTo>
                  <a:lnTo>
                    <a:pt x="95094" y="950943"/>
                  </a:lnTo>
                  <a:cubicBezTo>
                    <a:pt x="69873" y="950943"/>
                    <a:pt x="45686" y="940924"/>
                    <a:pt x="27852" y="923091"/>
                  </a:cubicBezTo>
                  <a:cubicBezTo>
                    <a:pt x="10018" y="905257"/>
                    <a:pt x="0" y="881070"/>
                    <a:pt x="0" y="855849"/>
                  </a:cubicBezTo>
                  <a:lnTo>
                    <a:pt x="0" y="95094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7857" tIns="54522" rIns="67857" bIns="54522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 dirty="0">
                <a:cs typeface="Arial" pitchFamily="34" charset="0"/>
              </a:endParaRPr>
            </a:p>
          </p:txBody>
        </p:sp>
      </p:grpSp>
      <p:grpSp>
        <p:nvGrpSpPr>
          <p:cNvPr id="20491" name="Группа 27"/>
          <p:cNvGrpSpPr>
            <a:grpSpLocks/>
          </p:cNvGrpSpPr>
          <p:nvPr/>
        </p:nvGrpSpPr>
        <p:grpSpPr bwMode="auto">
          <a:xfrm>
            <a:off x="4356100" y="3284538"/>
            <a:ext cx="720725" cy="2665412"/>
            <a:chOff x="4355976" y="3177183"/>
            <a:chExt cx="720080" cy="2664296"/>
          </a:xfrm>
        </p:grpSpPr>
        <p:sp>
          <p:nvSpPr>
            <p:cNvPr id="8" name="Двойная стрелка влево/вправо 7"/>
            <p:cNvSpPr/>
            <p:nvPr/>
          </p:nvSpPr>
          <p:spPr>
            <a:xfrm>
              <a:off x="4355976" y="3177183"/>
              <a:ext cx="720080" cy="288032"/>
            </a:xfrm>
            <a:prstGeom prst="left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Двойная стрелка влево/вправо 8"/>
            <p:cNvSpPr/>
            <p:nvPr/>
          </p:nvSpPr>
          <p:spPr>
            <a:xfrm>
              <a:off x="4355976" y="4401319"/>
              <a:ext cx="720080" cy="288032"/>
            </a:xfrm>
            <a:prstGeom prst="left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Двойная стрелка влево/вправо 9"/>
            <p:cNvSpPr/>
            <p:nvPr/>
          </p:nvSpPr>
          <p:spPr>
            <a:xfrm>
              <a:off x="4355976" y="5553447"/>
              <a:ext cx="720080" cy="288032"/>
            </a:xfrm>
            <a:prstGeom prst="left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7048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7030A0"/>
                </a:solidFill>
              </a:rPr>
              <a:t>Цели  ФГОС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643063"/>
            <a:ext cx="8229600" cy="4389437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12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Повышение </a:t>
            </a:r>
            <a:r>
              <a:rPr lang="ru-RU" b="1" dirty="0" smtClean="0"/>
              <a:t>социального статуса </a:t>
            </a:r>
            <a:r>
              <a:rPr lang="ru-RU" dirty="0" smtClean="0"/>
              <a:t>ДО</a:t>
            </a:r>
          </a:p>
          <a:p>
            <a:pPr marL="274320" indent="-274320" fontAlgn="auto">
              <a:spcAft>
                <a:spcPts val="12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Обеспечение государством </a:t>
            </a:r>
            <a:r>
              <a:rPr lang="ru-RU" b="1" dirty="0" smtClean="0"/>
              <a:t>равенства возможностей</a:t>
            </a:r>
            <a:r>
              <a:rPr lang="ru-RU" dirty="0" smtClean="0"/>
              <a:t> для каждого ребёнка в получении качественного дошкольного образования</a:t>
            </a:r>
          </a:p>
          <a:p>
            <a:pPr marL="274320" indent="-274320" fontAlgn="auto">
              <a:spcAft>
                <a:spcPts val="12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Обеспечение государственных </a:t>
            </a:r>
            <a:r>
              <a:rPr lang="ru-RU" b="1" dirty="0" smtClean="0"/>
              <a:t>гарантий уровня</a:t>
            </a:r>
            <a:br>
              <a:rPr lang="ru-RU" b="1" dirty="0" smtClean="0"/>
            </a:br>
            <a:r>
              <a:rPr lang="ru-RU" b="1" dirty="0" smtClean="0"/>
              <a:t>и качества</a:t>
            </a:r>
            <a:r>
              <a:rPr lang="ru-RU" dirty="0" smtClean="0"/>
              <a:t> образования на основе единства обязательных требований</a:t>
            </a:r>
          </a:p>
          <a:p>
            <a:pPr marL="274320" indent="-274320" fontAlgn="auto">
              <a:spcAft>
                <a:spcPts val="12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Сохранение </a:t>
            </a:r>
            <a:r>
              <a:rPr lang="ru-RU" b="1" dirty="0" smtClean="0"/>
              <a:t>единства образовательного пространства РФ </a:t>
            </a:r>
            <a:r>
              <a:rPr lang="ru-RU" dirty="0" smtClean="0"/>
              <a:t>относительно уровня дошкольного образования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8572500" cy="1066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Задачи Стандарта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2700" dirty="0" smtClean="0">
                <a:solidFill>
                  <a:srgbClr val="FF0000"/>
                </a:solidFill>
              </a:rPr>
              <a:t>(должны быть отражены в целях и задачах Программы)</a:t>
            </a:r>
            <a:endParaRPr lang="ru-RU" sz="2700" dirty="0">
              <a:solidFill>
                <a:srgbClr val="FF0000"/>
              </a:solidFill>
            </a:endParaRP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214313" y="1643063"/>
            <a:ext cx="8715375" cy="4389437"/>
          </a:xfrm>
        </p:spPr>
        <p:txBody>
          <a:bodyPr/>
          <a:lstStyle/>
          <a:p>
            <a:pPr marL="452438" indent="-342900">
              <a:spcBef>
                <a:spcPct val="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ru-RU" sz="1800" smtClean="0"/>
              <a:t>Охрана</a:t>
            </a:r>
            <a:r>
              <a:rPr lang="ru-RU" sz="1800" b="1" smtClean="0"/>
              <a:t> </a:t>
            </a:r>
            <a:r>
              <a:rPr lang="ru-RU" sz="1800" smtClean="0"/>
              <a:t>и укрепление </a:t>
            </a:r>
            <a:r>
              <a:rPr lang="ru-RU" sz="1800" b="1" smtClean="0"/>
              <a:t>физического и психического здоровья</a:t>
            </a:r>
            <a:r>
              <a:rPr lang="ru-RU" sz="1800" smtClean="0"/>
              <a:t> детей, </a:t>
            </a:r>
            <a:br>
              <a:rPr lang="ru-RU" sz="1800" smtClean="0"/>
            </a:br>
            <a:r>
              <a:rPr lang="ru-RU" sz="1800" smtClean="0"/>
              <a:t>в том числе их эмоционального благополучия</a:t>
            </a:r>
          </a:p>
          <a:p>
            <a:pPr marL="452438" indent="-342900">
              <a:spcBef>
                <a:spcPct val="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ru-RU" sz="1800" smtClean="0"/>
              <a:t>Обеспечение </a:t>
            </a:r>
            <a:r>
              <a:rPr lang="ru-RU" sz="1800" b="1" smtClean="0"/>
              <a:t>равных возможностей  </a:t>
            </a:r>
            <a:r>
              <a:rPr lang="ru-RU" sz="1800" smtClean="0"/>
              <a:t>для</a:t>
            </a:r>
            <a:r>
              <a:rPr lang="ru-RU" sz="1800" b="1" smtClean="0"/>
              <a:t> </a:t>
            </a:r>
            <a:r>
              <a:rPr lang="ru-RU" sz="1800" smtClean="0"/>
              <a:t>полноценного развития каждого ребёнка в период дошкольного детства независимо от места проживания, пола, нации, языка, социального статуса, психофизиологических  и других особенностей (в том числе ОВЗ)</a:t>
            </a:r>
          </a:p>
          <a:p>
            <a:pPr marL="452438" indent="-342900">
              <a:spcBef>
                <a:spcPct val="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ru-RU" sz="1800" smtClean="0"/>
              <a:t>Обеспечение </a:t>
            </a:r>
            <a:r>
              <a:rPr lang="ru-RU" sz="1800" b="1" smtClean="0"/>
              <a:t>преемственности </a:t>
            </a:r>
            <a:r>
              <a:rPr lang="ru-RU" sz="1800" smtClean="0"/>
              <a:t>ООП  </a:t>
            </a:r>
            <a:r>
              <a:rPr lang="ru-RU" sz="1800" b="1" smtClean="0"/>
              <a:t>ДО</a:t>
            </a:r>
            <a:r>
              <a:rPr lang="ru-RU" sz="1800" smtClean="0"/>
              <a:t> и </a:t>
            </a:r>
            <a:r>
              <a:rPr lang="ru-RU" sz="1800" b="1" smtClean="0"/>
              <a:t>НОО</a:t>
            </a:r>
          </a:p>
          <a:p>
            <a:pPr marL="452438" indent="-342900">
              <a:spcBef>
                <a:spcPct val="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ru-RU" sz="1800" smtClean="0"/>
              <a:t>Создание </a:t>
            </a:r>
            <a:r>
              <a:rPr lang="ru-RU" sz="1800" b="1" smtClean="0"/>
              <a:t>благоприятных условий развития </a:t>
            </a:r>
            <a:r>
              <a:rPr lang="ru-RU" sz="1800" smtClean="0"/>
              <a:t>детей в соответствии с их возрастными и индивидуальными особенностями и склонностями, развитие  способностей и творческого потенциала каждого ребёнка …</a:t>
            </a:r>
          </a:p>
          <a:p>
            <a:pPr marL="452438" indent="-342900">
              <a:spcBef>
                <a:spcPct val="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ru-RU" sz="1800" b="1" smtClean="0"/>
              <a:t>Объединение обучения и воспитания  </a:t>
            </a:r>
            <a:r>
              <a:rPr lang="ru-RU" sz="1800" smtClean="0"/>
              <a:t>в целостный образовательный процесс на основе духовно-нравственных </a:t>
            </a:r>
            <a:br>
              <a:rPr lang="ru-RU" sz="1800" smtClean="0"/>
            </a:br>
            <a:r>
              <a:rPr lang="ru-RU" sz="1800" smtClean="0"/>
              <a:t>и социокультурных ценностей и принятых в обществе правил и норм поведения…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324475"/>
          </a:xfrm>
        </p:spPr>
        <p:txBody>
          <a:bodyPr/>
          <a:lstStyle/>
          <a:p>
            <a:pPr marL="623888" indent="-5143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AutoNum type="arabicPeriod" startAt="6"/>
            </a:pPr>
            <a:r>
              <a:rPr lang="ru-RU" sz="1800" smtClean="0"/>
              <a:t>Формирование </a:t>
            </a:r>
            <a:r>
              <a:rPr lang="ru-RU" sz="1800" b="1" smtClean="0"/>
              <a:t>общей культуры личности </a:t>
            </a:r>
            <a:r>
              <a:rPr lang="ru-RU" sz="1800" smtClean="0"/>
              <a:t>детей, в том числе ценностей здорового образа жизни, развитие их социальных, нравственных, эстетических, интеллектуальных, физических </a:t>
            </a:r>
            <a:r>
              <a:rPr lang="ru-RU" sz="1800" b="1" smtClean="0"/>
              <a:t>качеств</a:t>
            </a:r>
            <a:r>
              <a:rPr lang="ru-RU" sz="1800" smtClean="0"/>
              <a:t>, инициативности, самостоятельности и ответственности, формирование </a:t>
            </a:r>
            <a:r>
              <a:rPr lang="ru-RU" sz="1800" b="1" smtClean="0"/>
              <a:t>предпосылок учебной деятельности</a:t>
            </a:r>
          </a:p>
          <a:p>
            <a:pPr marL="623888" indent="-5143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AutoNum type="arabicPeriod" startAt="6"/>
            </a:pPr>
            <a:endParaRPr lang="ru-RU" sz="800" smtClean="0"/>
          </a:p>
          <a:p>
            <a:pPr marL="623888" indent="-5143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AutoNum type="arabicPeriod" startAt="6"/>
            </a:pPr>
            <a:r>
              <a:rPr lang="ru-RU" sz="1800" smtClean="0"/>
              <a:t>Обеспечение </a:t>
            </a:r>
            <a:r>
              <a:rPr lang="ru-RU" sz="1800" b="1" smtClean="0"/>
              <a:t>вариативности и разнообразия </a:t>
            </a:r>
            <a:r>
              <a:rPr lang="ru-RU" sz="1800" smtClean="0"/>
              <a:t>содержания Программ и организационных форм ДО, возможности формирования Программ различной направленности с учётом образовательных потребностей, способностей и состояния здоровья детей</a:t>
            </a:r>
          </a:p>
          <a:p>
            <a:pPr marL="623888" indent="-5143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AutoNum type="arabicPeriod" startAt="6"/>
            </a:pPr>
            <a:endParaRPr lang="ru-RU" sz="800" smtClean="0"/>
          </a:p>
          <a:p>
            <a:pPr marL="623888" indent="-5143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AutoNum type="arabicPeriod" startAt="6"/>
            </a:pPr>
            <a:r>
              <a:rPr lang="ru-RU" sz="1800" smtClean="0"/>
              <a:t>Формирование </a:t>
            </a:r>
            <a:r>
              <a:rPr lang="ru-RU" sz="1800" b="1" smtClean="0"/>
              <a:t>социокультурной среды</a:t>
            </a:r>
            <a:r>
              <a:rPr lang="ru-RU" sz="1800" smtClean="0"/>
              <a:t>, соответствующей возрастным, индивидуальным, психологическим и физиологическим особенностям детей</a:t>
            </a:r>
          </a:p>
          <a:p>
            <a:pPr marL="623888" indent="-5143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AutoNum type="arabicPeriod" startAt="6"/>
            </a:pPr>
            <a:endParaRPr lang="ru-RU" sz="800" smtClean="0"/>
          </a:p>
          <a:p>
            <a:pPr marL="623888" indent="-5143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AutoNum type="arabicPeriod" startAt="6"/>
            </a:pPr>
            <a:r>
              <a:rPr lang="ru-RU" sz="1800" smtClean="0"/>
              <a:t>Обеспечение психолого-педагогической </a:t>
            </a:r>
            <a:r>
              <a:rPr lang="ru-RU" sz="1800" b="1" smtClean="0"/>
              <a:t>поддержки семьи</a:t>
            </a:r>
            <a:br>
              <a:rPr lang="ru-RU" sz="1800" b="1" smtClean="0"/>
            </a:br>
            <a:r>
              <a:rPr lang="ru-RU" sz="1800" smtClean="0"/>
              <a:t>и повышение компетентности родителей (законных представителей) в вопросах развития и образования, охраны и укрепления здоровья детей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0"/>
            <a:ext cx="8572500" cy="192881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ФГОС.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Образовательные области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1600" i="1" dirty="0" smtClean="0"/>
              <a:t>Содержание Программы должно охватывать следующие определенные направления развития и образования детей (далее - образовательные области)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endParaRPr lang="ru-RU" sz="3200" b="1" i="1" dirty="0"/>
          </a:p>
        </p:txBody>
      </p:sp>
      <p:graphicFrame>
        <p:nvGraphicFramePr>
          <p:cNvPr id="18" name="Содержимое 17"/>
          <p:cNvGraphicFramePr>
            <a:graphicFrameLocks noGrp="1"/>
          </p:cNvGraphicFramePr>
          <p:nvPr>
            <p:ph idx="1"/>
          </p:nvPr>
        </p:nvGraphicFramePr>
        <p:xfrm>
          <a:off x="428596" y="2285992"/>
          <a:ext cx="8229600" cy="4325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1012</Words>
  <Application>Microsoft Office PowerPoint</Application>
  <PresentationFormat>Экран (4:3)</PresentationFormat>
  <Paragraphs>166</Paragraphs>
  <Slides>32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2" baseType="lpstr">
      <vt:lpstr>Arial</vt:lpstr>
      <vt:lpstr>Wingdings 2</vt:lpstr>
      <vt:lpstr>Calibri</vt:lpstr>
      <vt:lpstr>Tahoma</vt:lpstr>
      <vt:lpstr>Times New Roman</vt:lpstr>
      <vt:lpstr>Wingdings</vt:lpstr>
      <vt:lpstr>Поток</vt:lpstr>
      <vt:lpstr>Поток</vt:lpstr>
      <vt:lpstr>Поток</vt:lpstr>
      <vt:lpstr>Слайд</vt:lpstr>
      <vt:lpstr>Слайд 1</vt:lpstr>
      <vt:lpstr>ФЗ  «Об образовании в Российской                     федерации»       29.12.2013 г</vt:lpstr>
      <vt:lpstr>Слайд 3</vt:lpstr>
      <vt:lpstr>Слайд 4</vt:lpstr>
      <vt:lpstr>Слайд 5</vt:lpstr>
      <vt:lpstr>Цели  ФГОС</vt:lpstr>
      <vt:lpstr>Задачи Стандарта  (должны быть отражены в целях и задачах Программы)</vt:lpstr>
      <vt:lpstr>Слайд 8</vt:lpstr>
      <vt:lpstr>ФГОС.  Образовательные области Содержание Программы должно охватывать следующие определенные направления развития и образования детей (далее - образовательные области) </vt:lpstr>
      <vt:lpstr>Слайд 10</vt:lpstr>
      <vt:lpstr>Переход образовательных областей от ФГТ   к   ФГОС</vt:lpstr>
      <vt:lpstr>Социально – коммуникативное развитие</vt:lpstr>
      <vt:lpstr>Познавательное развитие</vt:lpstr>
      <vt:lpstr>Речевое  развитие</vt:lpstr>
      <vt:lpstr>Художественно - эстетическое развитие</vt:lpstr>
      <vt:lpstr>Физическое  развитие</vt:lpstr>
      <vt:lpstr>Слайд 17</vt:lpstr>
      <vt:lpstr>Слайд 18</vt:lpstr>
      <vt:lpstr>Слайд 19</vt:lpstr>
      <vt:lpstr>Слайд 20</vt:lpstr>
      <vt:lpstr>      Целевые  ориентиры  НЕ МОГУТ  служить  основанием для:</vt:lpstr>
      <vt:lpstr>Слайд 22</vt:lpstr>
      <vt:lpstr>Слайд 23</vt:lpstr>
      <vt:lpstr>Развивающая предметно-пространственная среда должна обеспечивать:</vt:lpstr>
      <vt:lpstr> 4.  Развивающая предметно-          пространственная среда должна быть:</vt:lpstr>
      <vt:lpstr>Слайд 26</vt:lpstr>
      <vt:lpstr>Слайд 27</vt:lpstr>
      <vt:lpstr>Полифункциональность среды</vt:lpstr>
      <vt:lpstr>Слайд 29</vt:lpstr>
      <vt:lpstr>Доступность среды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«ФГОС дошкольного образования» </dc:title>
  <dc:creator>Компьютер</dc:creator>
  <cp:lastModifiedBy>Татьяна</cp:lastModifiedBy>
  <cp:revision>31</cp:revision>
  <dcterms:created xsi:type="dcterms:W3CDTF">2014-03-19T06:56:24Z</dcterms:created>
  <dcterms:modified xsi:type="dcterms:W3CDTF">2016-08-09T10:28:48Z</dcterms:modified>
</cp:coreProperties>
</file>