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74" r:id="rId3"/>
    <p:sldId id="275" r:id="rId4"/>
    <p:sldId id="298" r:id="rId5"/>
    <p:sldId id="276" r:id="rId6"/>
    <p:sldId id="299" r:id="rId7"/>
    <p:sldId id="277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29" autoAdjust="0"/>
    <p:restoredTop sz="80343" autoAdjust="0"/>
  </p:normalViewPr>
  <p:slideViewPr>
    <p:cSldViewPr snapToGrid="0">
      <p:cViewPr varScale="1">
        <p:scale>
          <a:sx n="62" d="100"/>
          <a:sy n="62" d="100"/>
        </p:scale>
        <p:origin x="1182" y="78"/>
      </p:cViewPr>
      <p:guideLst>
        <p:guide pos="384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pPr/>
              <a:t>23.05.2019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pPr/>
              <a:t>23.05.2019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Среди многочисленных заболеваний, которым подвержен человек, значительное место занимают инфекционные, то есть заразные заболевания. Их появление связано с проникновением в организм человека болезнетворных микроорганизмов (мельчайших существ) – бактерий, риккетсий, вирусов. Микроорганизмы настолько малы, что их можно увидеть лишь под микроскопом при увеличении в сотни, тысячи и десятки тысяч раз.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40049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Однако в случае отказа граждан от профилактических прививок Закон предусматривает определенные права государства; к ним относятся: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запрет на выезд в страны, где требуются конкретные прививки;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временный отказ в приеме в образовательные и оздоровительные учреждения при возникновения массовых инфекционных заболеваний или угрозе эпидемий;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отказ в допуске к работам, выполнение которых связано с высоким риском заболевания инфекционными болезнями;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возможность вмешательства без согласия граждан при проведении противоэпидемических мероприятий, регламентируемых санитарным законодательством.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2738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Вакцинацию проводят в рамках Национального календаря профилактических прививок, который определяет число доз и сроки введения каждой вакцины, совместимость различных препаратов. Общие рекомендации по иммунизационным программам разрабатываются совещательной группой ВОЗ по Расширенной программе иммунизации. В настоящее время предусмотрены прививки против 12 инфекционных заболеваний - дифтерии, вирусного гепатита В, туберкулеза, коклюша, столбняка, полиомиелита, кори, краснухи, эпидемического паротита, пневмококковой, гемофильной инфекций, гриппа.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Кроме того, существует календарь прививок по эпидемическим показаниям. В каждом регионе Российской Федерации, с учетом складывающейся эпидемиологической обстановки, предлагается дополнительная иммунизация. Так для Томской области актуальной проблемой является клещевой энцефалит. Для его профилактики ежегодно закупается инактивированная вакцина.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 реализации Национального календаря используются преимущественно отечественные вакцины. Альтернативой для отечественных вакцин могут служить моно- (однокомпонентные) и комбинированные (многокомпонентные) зарубежные препараты, которые применяются по схемам Национального календаря прививок, а приобретаются на коммерческой основе. Комбинированные вакцины имеют ряд преимуществ. Они позволяют путем одной инъекции проводить вакцинацию сразу против нескольких инфекций (например: дифтерия, коклюш, столбняк или корь, краснуха, паротит).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262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вводимые вакцины может быть нормальная прививочная реакция общая или местная, либо поствакцинальные осложнения,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развивающиеся крайне редко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Частота и характер их определяются свойствами прививочного препарата и состоянием организма прививаемого. Все проявления нормальной прививочной реакции кратковременные и длятся не более 3-5 дней.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2392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 всем мире, включая Россию, проводится мониторинг – регистрация и изучение поствакцинальных осложнений.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оценки соотношения пользы и риска применяемых вакцин, данные по частоте поствакцинальных осложнений анализируют в сопоставлении с частотой осложнений при соответствующих инфекционных заболеваниях. Например: осложнение на вводимую коревую вакцину в виде энцефалопатии встречается реже одного случая на 100 тыс. доз препарата, в то время как коревой энцефалит,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менингоэнцефалит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 детей любого возраста устанавливается с частотой один случай на 1000 заболевших корью, т.е.  в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100 раз чаще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6399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Степень защиты от инфекционного заболевания у привитых и степень иммунитета у отдельных лиц неодинаковы – одни после прививок получают стойкий иммунитет и при заражении не заболевают, другие могут заболеть, но у них заболевание, как правило, протекает значительно легче, не дает осложнений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смертельного исхода.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815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Необходимо отметить, что профилактические прививки эффективны только в том случае, если они сделаны полностью и в установленные сроки. Перечень вакцин и сроки вакцинации регламентированы требованиями Национального календаря профилактических прививок. Также необходимо отметить, что с момента введения вакцины до выработки иммунитета должно пройти время (2-3 недели).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13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заключении хочется еще раз подчеркнуть, что именно вакцинация является самым эффективным способом защиты от опасных инфекционных заболеваний, угрожающих не только здоровью, но и жизни человека.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583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Инфекционные болезни сопровождают человека на протяжении всей истории его существования на планете. Отсутствие знаний о микроорганизмах, способах борьбы с ними способствовало поражению заразными болезнями большого количества людей, как в отдельных странах, так и на континентах. Возникали эпидемии, в результате которых вымирала значительная часть населения (на данном слайде представлены некоторые из них). Так, эпидемия чумы в 14 веке уничтожила около ¼ населения европейских стран. В 18 веке в западной Европе от натуральной оспы ежегодно погибало до 400 тысяч человек. Оспой заболевали 2/3 рождавшихся детей и из 3 - 8 заболевших один умирал. Многие тысячи выживших оставались калеками вследствие слепоты. Эпидемия холеры, малярии, сыпного тифа, кори и других инфекционных заболеваний также сопровождались значительными жертвами.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9463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Чтобы предотвратить заражение мы должны либо создать условия, чтоб в наш организм не попал</a:t>
            </a:r>
            <a:r>
              <a:rPr lang="ru-RU" baseline="0" dirty="0" smtClean="0"/>
              <a:t> микроорганизм </a:t>
            </a:r>
            <a:r>
              <a:rPr lang="ru-RU" dirty="0" smtClean="0"/>
              <a:t>, либо позаботится о том чтобы у нашего организма хватило сил противостоять заражению.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Борьба с инфекционными заболеваниями – это, прежде всего, борьба с их возбудителями – микроорганизмами, а также с теми условиями, которые способствуют их существованию и распространению.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Но сегодня мы поговорим 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меет ли организм человека какие-то средства для защиты от болезнетворных возбудителей?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1134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Имеет ли организм человека какие-то средства для защиты от болезнетворных возбудителей?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Да. Так, верхний слой неповрежденной кожи механически защищает организм человека от проникновения внутрь тела возбудителей инфекционных заболеваний, а на поверхности кожи выделяются особые вещества, которые убивают микроорганизмы. Причем, на чистой коже они гибнут быстрее, чем на грязной.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Губительные вещества для болезнетворных микроорганизмов содержатся также в отделяемом слизистых оболочек человека – слюне, желудочном соке, слизи полости носа, дыхательных путей, слезах, моче и т.д. желудочный сок здорового человека уничтожает попавших в него бактерий и предохраняет человека от кишечных инфекций (дизентерии, холеры, сальмонеллеза и др.).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Внутренняя поверхность дыхательных путей (трахея, бронхи) выстлана особыми клетками, снабженными мельчайшими ворсинками, которые непрерывно колеблются кнаружи в сторону гортани и мешают пыли, микроорганизмам попасть внутрь легких. Посторонние частицы, смешиваясь со слизью, выводятся наружу при кашле с мокротой. Если же микроорганизмы, преодолев защитные преграды кожи, слизистых оболочек, проникнут внутрь организма человека, они могут быть разрушены, а их яды (токсины) обезврежены особыми защитными веществами, находящимися в тканевых жидкостях и в крови.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Одни защитные вещества (неспецифические) действуют на любой микроорганизм, другие (специфические) – только на определенный.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борьбу с микроорганизмами вступают и находящиеся в тканях и в крови особые клетки – фагоциты, которые поглощают или разрушают микроорганизмы.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болезнетворные микроорганизмы и выделяемые ими яды полностью обезвреживаются, то человек невосприимчив к данному заразному заболеванию. У человека имеется иммунитет к этому заболеванию.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том случае, когда организм человека не в состоянии уничтожить болезнетворные микробы или обезвредить их яды, развивается заразное или инфекционное заболевание.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396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Сопротивляемость к заражению значительно понижается вследствие физического и умственного перенапряжения, нервных расстройств, переутомления, плохого питания и других причин, ослабляющих и истощающих организм человека. В относительно одинаковых условиях заражения часть людей заболевает, часть остается практически здоровыми. Болезнь протекает с разной степенью тяжести. Это зависит от свойств микроорганизма, дозы его и состояния иммунитета. Иммунитет может быть врожденным, наследственным (человек не может заболеть чумой рогатого скота, а животные – скарлатиной; к кори, кроме человека, восприимчива только обезьяна).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 некоторым заболеваниям иммунитет у человека создается в процессе его жизни. Такой иммунитет может возникать после перенесенных заразных заболеваний (естественный иммунитет) или в результате прививок вакциной (искусственный иммунитет). Естественный иммунитет эффективнее искусственного. Однако, тяжелая форма инфекционных заболеваний может закончиться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инвалидизацией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смертью больного.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1796 году английский врач Эдуард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Дженнер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доказал, что заболевание людей натуральной оспой можно предупредить прививками из гнойничков коровьей оспы. Эти прививки получили название «вакцинации» (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vacca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 в переводе с латинского означает «корова»). Первым пациентом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Дженнера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 его 10-летний сын Эдуард. Это было началом драматической ситуации, которую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Дженнеру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пришлось пережить, делая прививку другому ребенку. Им оказался  8-летний мальчик Джеймс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Фиппс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Безвредность прививки была очевидна. Однако, для доказательства  эффективности этой прививки,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Дженнер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заражает своего сына и Джеймса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Фиппса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натуральной оспой. Все обошлось благополучно. Дети не заболели. Начало оспопрививанию коровьей оспой было положено, но для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Дженнера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это был путь, полный драматизма и тяжелых переживаний. «Потребовалось еще много десятилетий, чтобы этому методу пробиться через пелену косности и сопротивления, критики и насмешек…» - писал академик О.В.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Бароян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Постепенно во многих странах убедились, что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Дженнер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 безопасный способ использования коровьей оспы против натуральной оспы человека. Люди с обезображенными, изрытыми оспенными знаками лицами, нередко слепые перестали встречаться на планете Земля. В 1980 году Всемирная организация здравоохранения (ВОЗ) объявила о полной ликвидации оспы на Земном шаре.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Поголовная иммунизация всего восприимчивого населения СССР живой вакциной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Сэбина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1959-1960 годах привела к ликвидации эпидемического полиомиелита на территории Советского Союза уже в 1961 году. Первым ребенком, принявшим живую вакцину против полиомиелита, была любимая внучка академика Анатолия Александровича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Смородинцева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руководителя коллектива ученых, создавших отечественную вакцину. Вслед за А.А.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Смородинцевым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дали принять своим детям живую вакцину и другие вирусологи Ленинградского и Московского институтов. Ни один ребенок не заболел. Благополучие по полиомиелиту в России поддерживается иммунизацией подрастающего поколения детей.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799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По данным Глобального Альянса по Вакцинам и Иммунизации (</a:t>
            </a:r>
            <a:r>
              <a:rPr lang="en-US" dirty="0" smtClean="0"/>
              <a:t>GAVI</a:t>
            </a:r>
            <a:r>
              <a:rPr lang="ru-RU" dirty="0" smtClean="0"/>
              <a:t>)</a:t>
            </a:r>
            <a:r>
              <a:rPr lang="en-US" dirty="0" smtClean="0"/>
              <a:t> </a:t>
            </a:r>
            <a:r>
              <a:rPr lang="ru-RU" dirty="0" smtClean="0"/>
              <a:t>в мире из 14 млн. смертей, связанных с инфекциями, 3 млн. можно было предотвратить вакцинацией. А  странах с высоким уровнем вакцинации населения, в том числе в России, многие инфекции встречаются эпизодически и не только население, но и медики забыли об их опасности.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267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большинстве стран, так же как и в России, вакцинация относится к разряду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государственных приоритетов. Государство гарантирует: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бесплатное проведение прививок в рамках Национального календаря и Календаря прививок по эпидемиологическим показаниям в системах государственного и муниципального здравоохранения;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социальную защиту граждан в случае поствакцинальных осложнений;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разработку федеральных и региональных программ вакцинопрофилактики;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использование эффективных и безопасных медицинских иммунобиологических препаратов (МИБП).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23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Закон четко определяет право граждан на: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получение от медработников полной и объективной информации о необходимости прививок, последствиях отказа от них и возможных осложнениях;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выбор государственных, муниципальных или частных форм здравоохранения;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бесплатные прививки и медицинский осмотр, а при необходимости - лечение в государственных и муниципальных организациях здравоохранения;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добровольный отказ от профилактических прививок.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2CDD-9D6C-4F63-9EC2-648226624108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2602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2606040"/>
            <a:ext cx="75438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0100" y="5360437"/>
            <a:ext cx="75438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9144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43750" y="382231"/>
            <a:ext cx="1028700" cy="55613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1550" y="382230"/>
            <a:ext cx="5897880" cy="556137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0100" y="1565829"/>
            <a:ext cx="44577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0101" y="5682344"/>
            <a:ext cx="44577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1550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49" y="1825626"/>
            <a:ext cx="35433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1550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5721" y="1828800"/>
            <a:ext cx="3545586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6864" y="2470151"/>
            <a:ext cx="3545586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1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727" y="685800"/>
            <a:ext cx="459486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5815305" y="283"/>
            <a:ext cx="3326788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80313" y="0"/>
            <a:ext cx="41148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2200" y="2514600"/>
            <a:ext cx="260604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51435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72200" y="4343400"/>
            <a:ext cx="260604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381000"/>
            <a:ext cx="72009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550" y="1828800"/>
            <a:ext cx="72009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17128" y="6419462"/>
            <a:ext cx="1013537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971550" y="6419462"/>
            <a:ext cx="38862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48769" y="6419462"/>
            <a:ext cx="52368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257036"/>
            <a:ext cx="9144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10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i056.radikal.ru/1206/fa/7cdf0d4e28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667" y="156967"/>
            <a:ext cx="4807426" cy="64147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883231"/>
            <a:ext cx="9144000" cy="2220686"/>
          </a:xfrm>
          <a:prstGeom prst="rect">
            <a:avLst/>
          </a:prstGeom>
          <a:solidFill>
            <a:schemeClr val="lt1">
              <a:alpha val="7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6279078"/>
            <a:ext cx="9144000" cy="378031"/>
          </a:xfrm>
          <a:prstGeom prst="rect">
            <a:avLst/>
          </a:prstGeom>
          <a:solidFill>
            <a:schemeClr val="lt1">
              <a:alpha val="67000"/>
            </a:scheme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sz="1200" i="1" dirty="0" smtClean="0"/>
              <a:t>Автор: Ю. В. </a:t>
            </a:r>
            <a:r>
              <a:rPr lang="ru-RU" sz="1200" i="1" dirty="0" err="1" smtClean="0"/>
              <a:t>Ковширина</a:t>
            </a:r>
            <a:r>
              <a:rPr lang="ru-RU" sz="1200" i="1" dirty="0" smtClean="0"/>
              <a:t> </a:t>
            </a:r>
            <a:endParaRPr lang="ru-RU" sz="12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2560" y="4024239"/>
            <a:ext cx="85475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нужно знать о </a:t>
            </a:r>
          </a:p>
          <a:p>
            <a:pPr algn="ctr"/>
            <a:r>
              <a:rPr lang="ru-RU" sz="44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профилактических прививках</a:t>
            </a:r>
            <a:endParaRPr lang="ru-RU" sz="44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881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320970" y="1414130"/>
            <a:ext cx="8502059" cy="4715065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>
                <a:latin typeface="Cambria" panose="02040503050406030204" pitchFamily="18" charset="0"/>
              </a:rPr>
              <a:t>запрет </a:t>
            </a:r>
            <a:r>
              <a:rPr lang="ru-RU" sz="2200" dirty="0">
                <a:latin typeface="Cambria" panose="02040503050406030204" pitchFamily="18" charset="0"/>
              </a:rPr>
              <a:t>на выезд на территорию стран, где требуются конкретные прививки;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>
                <a:latin typeface="Cambria" panose="02040503050406030204" pitchFamily="18" charset="0"/>
              </a:rPr>
              <a:t>временный </a:t>
            </a:r>
            <a:r>
              <a:rPr lang="ru-RU" sz="2200" dirty="0">
                <a:latin typeface="Cambria" panose="02040503050406030204" pitchFamily="18" charset="0"/>
              </a:rPr>
              <a:t>отказ в приеме в образовательные и оздоровительные учреждения при возникновении массовых инфекционных заболеваний или угрозе эпидемий;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>
                <a:latin typeface="Cambria" panose="02040503050406030204" pitchFamily="18" charset="0"/>
              </a:rPr>
              <a:t>отказ </a:t>
            </a:r>
            <a:r>
              <a:rPr lang="ru-RU" sz="2200" dirty="0">
                <a:latin typeface="Cambria" panose="02040503050406030204" pitchFamily="18" charset="0"/>
              </a:rPr>
              <a:t>в допуске к работам, выполнение которых связано с высоким риском заболевания инфекционными болезнями;</a:t>
            </a:r>
          </a:p>
          <a:p>
            <a:pPr marL="442913" indent="-398463" algn="just">
              <a:lnSpc>
                <a:spcPct val="114000"/>
              </a:lnSpc>
              <a:buFont typeface="Wingdings" panose="05000000000000000000" pitchFamily="2" charset="2"/>
              <a:buChar char="ü"/>
              <a:tabLst>
                <a:tab pos="442913" algn="l"/>
              </a:tabLst>
            </a:pPr>
            <a:r>
              <a:rPr lang="ru-RU" sz="2200" dirty="0" smtClean="0">
                <a:latin typeface="Cambria" panose="02040503050406030204" pitchFamily="18" charset="0"/>
              </a:rPr>
              <a:t>возможность </a:t>
            </a:r>
            <a:r>
              <a:rPr lang="ru-RU" sz="2200" dirty="0">
                <a:latin typeface="Cambria" panose="02040503050406030204" pitchFamily="18" charset="0"/>
              </a:rPr>
              <a:t>вмешательства без согласия граждан при проведении противоэпидемических мероприятий, регламентируемых санитарным законодательством.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3" y="0"/>
            <a:ext cx="7076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 государства в случае отказа граждан от вакцинации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21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344229" y="1329070"/>
            <a:ext cx="8661547" cy="5146158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dirty="0">
                <a:solidFill>
                  <a:srgbClr val="004F6B"/>
                </a:solidFill>
                <a:latin typeface="Cambria" panose="02040503050406030204" pitchFamily="18" charset="0"/>
              </a:rPr>
              <a:t>Вакцинация в рамках  Национального календаря профилактических прививок защитит от 12 опасных инфекционных заболеваний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1600" dirty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Дифтерия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Вирусный гепатит В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Туберкулез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Коклюш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Столбняк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Полиомиелит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Корь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Краснуха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Эпидемический паротит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Пневмококковая инфекция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Гемофильная инфекция</a:t>
            </a: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ru-RU" sz="1800" dirty="0">
                <a:latin typeface="Cambria" panose="02040503050406030204" pitchFamily="18" charset="0"/>
              </a:rPr>
              <a:t>Грипп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4" y="21709"/>
            <a:ext cx="7076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Национальный календарь профилактический прививок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2" descr="http://zarga.co/image/data/Vaccination/INFLUENZA-VIRUS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754" y="2815031"/>
            <a:ext cx="3571493" cy="3484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032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299705" y="1360967"/>
            <a:ext cx="8642276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accent1"/>
                </a:solidFill>
                <a:latin typeface="Cambria" panose="02040503050406030204" pitchFamily="18" charset="0"/>
              </a:rPr>
              <a:t>1. Нормальная прививочная </a:t>
            </a:r>
            <a:r>
              <a:rPr lang="ru-RU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реакция (редко):</a:t>
            </a:r>
            <a:endParaRPr lang="ru-RU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marL="533400" indent="-2619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общая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– </a:t>
            </a:r>
            <a:r>
              <a:rPr lang="ru-RU" dirty="0">
                <a:latin typeface="Cambria" panose="02040503050406030204" pitchFamily="18" charset="0"/>
              </a:rPr>
              <a:t>повышение температуры тела, снижение аппетита, слабость;</a:t>
            </a:r>
          </a:p>
          <a:p>
            <a:pPr marL="533400" indent="-261938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 smtClean="0">
                <a:latin typeface="Cambria" panose="02040503050406030204" pitchFamily="18" charset="0"/>
              </a:rPr>
              <a:t>местная </a:t>
            </a:r>
            <a:r>
              <a:rPr lang="ru-RU" dirty="0">
                <a:latin typeface="Cambria" panose="02040503050406030204" pitchFamily="18" charset="0"/>
              </a:rPr>
              <a:t>– покраснение кожи, уплотнение в месте инъекции.</a:t>
            </a:r>
          </a:p>
          <a:p>
            <a:pPr marL="271463" indent="-271463" algn="just">
              <a:lnSpc>
                <a:spcPct val="100000"/>
              </a:lnSpc>
              <a:buNone/>
            </a:pPr>
            <a:r>
              <a:rPr lang="ru-RU" dirty="0">
                <a:solidFill>
                  <a:schemeClr val="accent1"/>
                </a:solidFill>
                <a:latin typeface="Cambria" panose="02040503050406030204" pitchFamily="18" charset="0"/>
              </a:rPr>
              <a:t>2</a:t>
            </a:r>
            <a:r>
              <a:rPr lang="ru-RU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.</a:t>
            </a:r>
            <a:r>
              <a:rPr lang="ru-RU" dirty="0" smtClean="0">
                <a:solidFill>
                  <a:schemeClr val="bg1"/>
                </a:solidFill>
                <a:latin typeface="Cambria" panose="02040503050406030204" pitchFamily="18" charset="0"/>
              </a:rPr>
              <a:t>.</a:t>
            </a:r>
            <a:r>
              <a:rPr lang="ru-RU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Поствакцинальные </a:t>
            </a:r>
            <a:r>
              <a:rPr lang="ru-RU" dirty="0">
                <a:solidFill>
                  <a:schemeClr val="accent1"/>
                </a:solidFill>
                <a:latin typeface="Cambria" panose="02040503050406030204" pitchFamily="18" charset="0"/>
              </a:rPr>
              <a:t>осложнения </a:t>
            </a:r>
            <a:r>
              <a:rPr lang="ru-RU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(очень редко) – </a:t>
            </a:r>
            <a:r>
              <a:rPr lang="ru-RU" dirty="0">
                <a:latin typeface="Cambria" panose="02040503050406030204" pitchFamily="18" charset="0"/>
              </a:rPr>
              <a:t>длительные реакции, выходящие за рамки нормальных.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3" y="237153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Реакция организма человека на вакцины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 descr="http://vashegorlo.ru/wp-content/uploads/2014/12/povisheniye_temperatu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18283" y="3799988"/>
            <a:ext cx="3723698" cy="2867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271605" y="1180362"/>
            <a:ext cx="8600792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200" b="1" i="1" dirty="0">
                <a:solidFill>
                  <a:schemeClr val="accent1"/>
                </a:solidFill>
                <a:latin typeface="Cambria" panose="02040503050406030204" pitchFamily="18" charset="0"/>
              </a:rPr>
              <a:t>Коревой энцефалит</a:t>
            </a:r>
          </a:p>
          <a:p>
            <a:pPr marL="0" indent="0" algn="ctr">
              <a:buNone/>
            </a:pPr>
            <a:r>
              <a:rPr lang="ru-RU" sz="2200" dirty="0">
                <a:latin typeface="Cambria" panose="02040503050406030204" pitchFamily="18" charset="0"/>
              </a:rPr>
              <a:t>(смертельно опасное осложнение кори) - у 1 из 1 000 </a:t>
            </a:r>
            <a:r>
              <a:rPr lang="ru-RU" sz="2200" dirty="0" smtClean="0">
                <a:latin typeface="Cambria" panose="02040503050406030204" pitchFamily="18" charset="0"/>
              </a:rPr>
              <a:t>детей </a:t>
            </a:r>
            <a:r>
              <a:rPr lang="ru-RU" sz="2200" dirty="0">
                <a:latin typeface="Cambria" panose="02040503050406030204" pitchFamily="18" charset="0"/>
              </a:rPr>
              <a:t>заболевших корью.</a:t>
            </a:r>
          </a:p>
          <a:p>
            <a:pPr marL="0" indent="0">
              <a:buNone/>
            </a:pPr>
            <a:r>
              <a:rPr lang="ru-RU" sz="2200" dirty="0">
                <a:latin typeface="Cambria" panose="02040503050406030204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2200" b="1" i="1" dirty="0">
                <a:solidFill>
                  <a:schemeClr val="accent1"/>
                </a:solidFill>
                <a:latin typeface="Cambria" panose="02040503050406030204" pitchFamily="18" charset="0"/>
              </a:rPr>
              <a:t>Энцефалопатия</a:t>
            </a:r>
          </a:p>
          <a:p>
            <a:pPr marL="0" indent="0" algn="ctr">
              <a:buNone/>
            </a:pPr>
            <a:r>
              <a:rPr lang="ru-RU" sz="2200" dirty="0">
                <a:latin typeface="Cambria" panose="02040503050406030204" pitchFamily="18" charset="0"/>
              </a:rPr>
              <a:t>(поствакцинальное осложнение) - у 1 из 100 000 привитых </a:t>
            </a:r>
            <a:r>
              <a:rPr lang="ru-RU" sz="2200" dirty="0" smtClean="0">
                <a:latin typeface="Cambria" panose="02040503050406030204" pitchFamily="18" charset="0"/>
              </a:rPr>
              <a:t>детей.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3" y="237153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Соотношение 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пользы и риска вакцинации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http://www.xn--b1afkidmfaflnm6k.xn--p1ai/wp-content/uploads/2013/09/%D0%BF%D0%BE%D1%87%D0%B5%D0%BC%D1%83-%D0%B1%D0%BE%D0%BB%D0%B5%D1%8E%D1%82-%D0%B4%D0%B5%D1%82%D0%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01" y="4127270"/>
            <a:ext cx="3998212" cy="2661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stoletnik.ru/images/publs/full/1/bd7eb7f036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4260" y="4208224"/>
            <a:ext cx="3647336" cy="2499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250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307242" y="1382232"/>
            <a:ext cx="8529516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>
                <a:latin typeface="Cambria" panose="02040503050406030204" pitchFamily="18" charset="0"/>
              </a:rPr>
              <a:t>Формируется </a:t>
            </a:r>
            <a:r>
              <a:rPr lang="ru-RU" sz="2200" b="1" dirty="0">
                <a:latin typeface="Cambria" panose="02040503050406030204" pitchFamily="18" charset="0"/>
              </a:rPr>
              <a:t>стойкий иммунитет </a:t>
            </a:r>
            <a:r>
              <a:rPr lang="ru-RU" sz="2200" dirty="0">
                <a:latin typeface="Cambria" panose="02040503050406030204" pitchFamily="18" charset="0"/>
              </a:rPr>
              <a:t>(при заражении человек не заболевает).</a:t>
            </a:r>
          </a:p>
          <a:p>
            <a:pPr marL="457200" indent="-457200" algn="just">
              <a:lnSpc>
                <a:spcPct val="114000"/>
              </a:lnSpc>
              <a:buFont typeface="+mj-lt"/>
              <a:buAutoNum type="arabicPeriod"/>
            </a:pPr>
            <a:r>
              <a:rPr lang="ru-RU" sz="2200" dirty="0">
                <a:latin typeface="Cambria" panose="02040503050406030204" pitchFamily="18" charset="0"/>
              </a:rPr>
              <a:t>Формируется </a:t>
            </a:r>
            <a:r>
              <a:rPr lang="ru-RU" sz="2200" b="1" dirty="0">
                <a:latin typeface="Cambria" panose="02040503050406030204" pitchFamily="18" charset="0"/>
              </a:rPr>
              <a:t>нестойкий иммунитет </a:t>
            </a:r>
            <a:r>
              <a:rPr lang="ru-RU" sz="2200" dirty="0">
                <a:latin typeface="Cambria" panose="02040503050406030204" pitchFamily="18" charset="0"/>
              </a:rPr>
              <a:t>(при заражении человек заболевает в легкой форме, заболевание никогда не дает осложнений и смертельного исхода).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4" y="21709"/>
            <a:ext cx="7076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Защита от инфекции – достигается вакцинацией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266" name="Picture 2" descr="https://zazdorovye.ru/wp-content/uploads/2013/12/immunitet-muzhchin-i-zhenshh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18" y="3897718"/>
            <a:ext cx="57150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57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461187" y="1350335"/>
            <a:ext cx="850206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17500"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</a:rPr>
              <a:t>от полноты выполнения перечня вакцинации*</a:t>
            </a:r>
          </a:p>
          <a:p>
            <a:pPr marL="361950" indent="-317500">
              <a:buFont typeface="Wingdings" panose="05000000000000000000" pitchFamily="2" charset="2"/>
              <a:buChar char="ü"/>
            </a:pPr>
            <a:endParaRPr lang="ru-RU" sz="2200" dirty="0">
              <a:latin typeface="Cambria" panose="02040503050406030204" pitchFamily="18" charset="0"/>
            </a:endParaRPr>
          </a:p>
          <a:p>
            <a:pPr marL="361950" indent="-317500"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</a:rPr>
              <a:t>от соблюдения сроков вакцинации*</a:t>
            </a:r>
          </a:p>
          <a:p>
            <a:endParaRPr lang="ru-RU" sz="2200" dirty="0">
              <a:solidFill>
                <a:schemeClr val="accent3">
                  <a:lumMod val="75000"/>
                </a:schemeClr>
              </a:solidFill>
              <a:latin typeface="Cambria" panose="02040503050406030204" pitchFamily="18" charset="0"/>
            </a:endParaRPr>
          </a:p>
          <a:p>
            <a:pPr marL="180975" indent="-180975">
              <a:buNone/>
            </a:pPr>
            <a:r>
              <a:rPr lang="ru-RU" sz="2200" dirty="0">
                <a:solidFill>
                  <a:srgbClr val="004F6B"/>
                </a:solidFill>
                <a:latin typeface="Cambria" panose="02040503050406030204" pitchFamily="18" charset="0"/>
              </a:rPr>
              <a:t>* регламентированы Национальным </a:t>
            </a:r>
            <a:r>
              <a:rPr lang="ru-RU" sz="2200" dirty="0" smtClean="0">
                <a:solidFill>
                  <a:srgbClr val="004F6B"/>
                </a:solidFill>
                <a:latin typeface="Cambria" panose="02040503050406030204" pitchFamily="18" charset="0"/>
              </a:rPr>
              <a:t>календарем профилактических </a:t>
            </a:r>
            <a:r>
              <a:rPr lang="ru-RU" sz="2200" dirty="0">
                <a:solidFill>
                  <a:srgbClr val="004F6B"/>
                </a:solidFill>
                <a:latin typeface="Cambria" panose="02040503050406030204" pitchFamily="18" charset="0"/>
              </a:rPr>
              <a:t>прививок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4" y="21709"/>
            <a:ext cx="7076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 чего зависит эффективность вакцинации?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955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nntrain.ru/upload/image/chastnaya_klinik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912"/>
            <a:ext cx="9048307" cy="641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30732" y="0"/>
            <a:ext cx="5213267" cy="6858000"/>
          </a:xfrm>
          <a:prstGeom prst="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071171" y="1518536"/>
            <a:ext cx="4950394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</a:t>
            </a:r>
          </a:p>
          <a:p>
            <a:pPr algn="ctr"/>
            <a:r>
              <a:rPr lang="ru-RU" sz="7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</a:t>
            </a:r>
          </a:p>
          <a:p>
            <a:pPr algn="ctr"/>
            <a:r>
              <a:rPr lang="ru-RU" sz="7200" b="1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внимание!</a:t>
            </a:r>
            <a:endParaRPr lang="ru-RU" sz="7200" b="1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Старый Город #4 - Векторный клипарт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8" b="27507"/>
          <a:stretch/>
        </p:blipFill>
        <p:spPr bwMode="auto">
          <a:xfrm flipH="1">
            <a:off x="0" y="997527"/>
            <a:ext cx="9144000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96505" y="200385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Немного истории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99728" y="1408813"/>
            <a:ext cx="5865681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indent="-3175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 Эпидемия </a:t>
            </a:r>
            <a:r>
              <a:rPr lang="ru-RU" b="1" dirty="0">
                <a:solidFill>
                  <a:schemeClr val="accent1"/>
                </a:solidFill>
                <a:latin typeface="Cambria" panose="02040503050406030204" pitchFamily="18" charset="0"/>
              </a:rPr>
              <a:t>чумы </a:t>
            </a:r>
            <a:r>
              <a:rPr lang="ru-RU" b="1" dirty="0">
                <a:latin typeface="Cambria" panose="02040503050406030204" pitchFamily="18" charset="0"/>
              </a:rPr>
              <a:t>(Х</a:t>
            </a:r>
            <a:r>
              <a:rPr lang="en-US" b="1" dirty="0">
                <a:latin typeface="Cambria" panose="02040503050406030204" pitchFamily="18" charset="0"/>
              </a:rPr>
              <a:t>IV </a:t>
            </a:r>
            <a:r>
              <a:rPr lang="ru-RU" b="1" dirty="0">
                <a:latin typeface="Cambria" panose="02040503050406030204" pitchFamily="18" charset="0"/>
              </a:rPr>
              <a:t>век) – уничтожила 1/4 населения стран </a:t>
            </a:r>
            <a:r>
              <a:rPr lang="ru-RU" b="1" dirty="0" smtClean="0">
                <a:latin typeface="Cambria" panose="02040503050406030204" pitchFamily="18" charset="0"/>
              </a:rPr>
              <a:t>Европы.</a:t>
            </a:r>
            <a:endParaRPr lang="ru-RU" b="1" dirty="0">
              <a:latin typeface="Cambria" panose="02040503050406030204" pitchFamily="18" charset="0"/>
            </a:endParaRPr>
          </a:p>
          <a:p>
            <a:pPr marL="361950" indent="-317500">
              <a:buFont typeface="Wingdings" panose="05000000000000000000" pitchFamily="2" charset="2"/>
              <a:buChar char="ü"/>
            </a:pPr>
            <a:endParaRPr lang="ru-RU" b="1" dirty="0">
              <a:latin typeface="Cambria" panose="02040503050406030204" pitchFamily="18" charset="0"/>
            </a:endParaRPr>
          </a:p>
          <a:p>
            <a:pPr marL="361950" indent="-3175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Эпидемия </a:t>
            </a:r>
            <a:r>
              <a:rPr lang="ru-RU" b="1" dirty="0">
                <a:solidFill>
                  <a:schemeClr val="accent1"/>
                </a:solidFill>
                <a:latin typeface="Cambria" panose="02040503050406030204" pitchFamily="18" charset="0"/>
              </a:rPr>
              <a:t>натуральной оспы </a:t>
            </a:r>
            <a:r>
              <a:rPr lang="ru-RU" b="1" dirty="0">
                <a:latin typeface="Cambria" panose="02040503050406030204" pitchFamily="18" charset="0"/>
              </a:rPr>
              <a:t>(Х</a:t>
            </a:r>
            <a:r>
              <a:rPr lang="en-US" b="1" dirty="0">
                <a:latin typeface="Cambria" panose="02040503050406030204" pitchFamily="18" charset="0"/>
              </a:rPr>
              <a:t>VIII</a:t>
            </a:r>
            <a:r>
              <a:rPr lang="ru-RU" b="1" dirty="0">
                <a:latin typeface="Cambria" panose="02040503050406030204" pitchFamily="18" charset="0"/>
              </a:rPr>
              <a:t> век) </a:t>
            </a:r>
            <a:r>
              <a:rPr lang="ru-RU" b="1" dirty="0" smtClean="0">
                <a:latin typeface="Cambria" panose="02040503050406030204" pitchFamily="18" charset="0"/>
              </a:rPr>
              <a:t>–погибло </a:t>
            </a:r>
            <a:r>
              <a:rPr lang="ru-RU" b="1" dirty="0">
                <a:latin typeface="Cambria" panose="02040503050406030204" pitchFamily="18" charset="0"/>
              </a:rPr>
              <a:t>400 тысяч</a:t>
            </a:r>
            <a:r>
              <a:rPr lang="en-US" b="1" dirty="0">
                <a:latin typeface="Cambria" panose="02040503050406030204" pitchFamily="18" charset="0"/>
              </a:rPr>
              <a:t> </a:t>
            </a:r>
            <a:r>
              <a:rPr lang="ru-RU" b="1" dirty="0" smtClean="0">
                <a:latin typeface="Cambria" panose="02040503050406030204" pitchFamily="18" charset="0"/>
              </a:rPr>
              <a:t>человек.</a:t>
            </a:r>
            <a:endParaRPr lang="ru-RU" b="1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7"/>
          <p:cNvSpPr txBox="1">
            <a:spLocks/>
          </p:cNvSpPr>
          <p:nvPr/>
        </p:nvSpPr>
        <p:spPr>
          <a:xfrm>
            <a:off x="418657" y="1424763"/>
            <a:ext cx="7200900" cy="4114800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Не допускать попадание микробов в организм.</a:t>
            </a:r>
          </a:p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  <a:defRPr/>
            </a:pPr>
            <a:r>
              <a:rPr lang="ru-RU" sz="2400" dirty="0" smtClean="0">
                <a:latin typeface="Cambria" panose="02040503050406030204" pitchFamily="18" charset="0"/>
              </a:rPr>
              <a:t>Способствовать повышению защитных сил организма.</a:t>
            </a:r>
          </a:p>
          <a:p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4" y="186729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предотвратить заражение?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http://brilliant-star.ru/wp-content/uploads/2011/07/%D0%9A%D0%B0%D0%BA-%D0%BD%D0%BE%D1%81%D0%B8%D1%82%D1%8C-%D0%BC%D0%B0%D1%81%D0%BA%D1%83-%D0%BE%D1%82-%D0%B3%D1%80%D0%B8%D0%BF%D0%BF%D0%B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7480" y="2987747"/>
            <a:ext cx="5422605" cy="36150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1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3584" y="226520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Иммунитет – защита от инфекций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32668"/>
              </p:ext>
            </p:extLst>
          </p:nvPr>
        </p:nvGraphicFramePr>
        <p:xfrm>
          <a:off x="452672" y="1330860"/>
          <a:ext cx="8401616" cy="495458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2008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008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91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u="none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u="none" dirty="0" smtClean="0"/>
                        <a:t>Неспецифический  иммунитет</a:t>
                      </a:r>
                    </a:p>
                    <a:p>
                      <a:endParaRPr lang="ru-RU" sz="22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200" u="none" dirty="0" smtClean="0"/>
                    </a:p>
                    <a:p>
                      <a:pPr algn="ctr"/>
                      <a:r>
                        <a:rPr lang="ru-RU" sz="2200" u="none" dirty="0" smtClean="0"/>
                        <a:t>Специфический</a:t>
                      </a:r>
                      <a:r>
                        <a:rPr lang="ru-RU" sz="2200" u="none" baseline="0" dirty="0" smtClean="0"/>
                        <a:t> </a:t>
                      </a:r>
                      <a:r>
                        <a:rPr lang="ru-RU" sz="2200" u="none" dirty="0" smtClean="0"/>
                        <a:t>иммунитет</a:t>
                      </a:r>
                      <a:endParaRPr lang="en-US" sz="2200" u="none" dirty="0" smtClean="0"/>
                    </a:p>
                    <a:p>
                      <a:endParaRPr lang="ru-RU" sz="22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20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направлены на любой микроорганизм,</a:t>
                      </a:r>
                      <a:r>
                        <a:rPr lang="ru-RU" sz="1800" b="1" baseline="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baseline="0" dirty="0" smtClean="0"/>
                        <a:t>например лейкоциты в крови</a:t>
                      </a:r>
                      <a:endParaRPr lang="ru-RU" sz="1800" b="1" dirty="0" smtClean="0"/>
                    </a:p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направлены на определенный микроорганизм,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например</a:t>
                      </a:r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специфические антитела</a:t>
                      </a:r>
                      <a:endParaRPr lang="en-US" sz="18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/>
                        <a:t>(</a:t>
                      </a:r>
                      <a:r>
                        <a:rPr lang="en-US" sz="1800" b="1" dirty="0" err="1" smtClean="0"/>
                        <a:t>Ig</a:t>
                      </a:r>
                      <a:r>
                        <a:rPr lang="en-US" sz="1800" b="1" dirty="0" smtClean="0"/>
                        <a:t> M,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baseline="0" dirty="0" err="1" smtClean="0"/>
                        <a:t>Ig</a:t>
                      </a:r>
                      <a:r>
                        <a:rPr lang="en-US" sz="1800" b="1" baseline="0" dirty="0" smtClean="0"/>
                        <a:t> G)</a:t>
                      </a:r>
                      <a:endParaRPr lang="ru-RU" sz="1800" b="1" dirty="0" smtClean="0"/>
                    </a:p>
                    <a:p>
                      <a:endParaRPr lang="ru-RU" sz="1800" dirty="0">
                        <a:latin typeface="Cambria" panose="020405030504060302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3584" y="237153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Почему иммунитет не всегда защищает?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Содержимое 13"/>
          <p:cNvSpPr txBox="1">
            <a:spLocks/>
          </p:cNvSpPr>
          <p:nvPr/>
        </p:nvSpPr>
        <p:spPr>
          <a:xfrm>
            <a:off x="392438" y="1350335"/>
            <a:ext cx="8193715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</a:rPr>
              <a:t>Организм человека ослаблен и истощен.</a:t>
            </a:r>
          </a:p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Cambria" panose="02040503050406030204" pitchFamily="18" charset="0"/>
              </a:rPr>
              <a:t>Естественных защитных сил организма недостаточно для   формирования стойкого иммунитета по отношению к отдельному опасному микроорганизму.   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5" name="Picture 4" descr="http://zheneshe-ay.kz/wp-content/themes/Crafted/images/default-slides/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70630" y="3542420"/>
            <a:ext cx="4973370" cy="3315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57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33584" y="21709"/>
            <a:ext cx="7076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 искусственного иммунитета против инфекций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держимое 13"/>
          <p:cNvSpPr txBox="1">
            <a:spLocks/>
          </p:cNvSpPr>
          <p:nvPr/>
        </p:nvSpPr>
        <p:spPr>
          <a:xfrm>
            <a:off x="333594" y="1287926"/>
            <a:ext cx="8310673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1796 </a:t>
            </a:r>
            <a:r>
              <a:rPr lang="ru-RU" sz="2400" b="1" dirty="0">
                <a:solidFill>
                  <a:schemeClr val="accent1"/>
                </a:solidFill>
                <a:latin typeface="Cambria" panose="02040503050406030204" pitchFamily="18" charset="0"/>
              </a:rPr>
              <a:t>год</a:t>
            </a:r>
            <a:r>
              <a:rPr lang="en-US" sz="2400" b="1" dirty="0">
                <a:solidFill>
                  <a:schemeClr val="accent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rgbClr val="004F6B"/>
                </a:solidFill>
                <a:latin typeface="Cambria" panose="02040503050406030204" pitchFamily="18" charset="0"/>
              </a:rPr>
              <a:t>–</a:t>
            </a:r>
            <a:r>
              <a:rPr lang="ru-RU" sz="2400" dirty="0">
                <a:solidFill>
                  <a:srgbClr val="004F6B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>
                <a:latin typeface="Cambria" panose="02040503050406030204" pitchFamily="18" charset="0"/>
              </a:rPr>
              <a:t>английский врач Эдуард </a:t>
            </a:r>
            <a:r>
              <a:rPr lang="ru-RU" sz="2400" dirty="0" err="1">
                <a:latin typeface="Cambria" panose="02040503050406030204" pitchFamily="18" charset="0"/>
              </a:rPr>
              <a:t>Дженнер</a:t>
            </a:r>
            <a:r>
              <a:rPr lang="ru-RU" sz="2400" dirty="0">
                <a:latin typeface="Cambria" panose="02040503050406030204" pitchFamily="18" charset="0"/>
              </a:rPr>
              <a:t> сделал первую прививку от натуральной </a:t>
            </a:r>
            <a:r>
              <a:rPr lang="ru-RU" sz="2400" dirty="0" smtClean="0">
                <a:latin typeface="Cambria" panose="02040503050406030204" pitchFamily="18" charset="0"/>
              </a:rPr>
              <a:t>оспы.</a:t>
            </a:r>
            <a:endParaRPr lang="ru-RU" sz="2400" dirty="0">
              <a:latin typeface="Cambria" panose="02040503050406030204" pitchFamily="18" charset="0"/>
            </a:endParaRPr>
          </a:p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1959 </a:t>
            </a:r>
            <a:r>
              <a:rPr lang="ru-RU" sz="2400" b="1" dirty="0">
                <a:solidFill>
                  <a:schemeClr val="accent1"/>
                </a:solidFill>
                <a:latin typeface="Cambria" panose="02040503050406030204" pitchFamily="18" charset="0"/>
              </a:rPr>
              <a:t>– 1960 год </a:t>
            </a:r>
            <a:r>
              <a:rPr lang="ru-RU" sz="2400" dirty="0">
                <a:solidFill>
                  <a:srgbClr val="004F6B"/>
                </a:solidFill>
                <a:latin typeface="Cambria" panose="02040503050406030204" pitchFamily="18" charset="0"/>
              </a:rPr>
              <a:t>– </a:t>
            </a:r>
            <a:r>
              <a:rPr lang="ru-RU" sz="2400" dirty="0">
                <a:latin typeface="Cambria" panose="02040503050406030204" pitchFamily="18" charset="0"/>
              </a:rPr>
              <a:t>проведена вакцинация  населения СССР от </a:t>
            </a:r>
            <a:r>
              <a:rPr lang="ru-RU" sz="2400" dirty="0" smtClean="0">
                <a:latin typeface="Cambria" panose="02040503050406030204" pitchFamily="18" charset="0"/>
              </a:rPr>
              <a:t>полиомиелита.</a:t>
            </a:r>
            <a:endParaRPr lang="ru-RU" sz="2400" dirty="0">
              <a:latin typeface="Cambria" panose="02040503050406030204" pitchFamily="18" charset="0"/>
            </a:endParaRPr>
          </a:p>
          <a:p>
            <a:pPr marL="442913" indent="-39846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1961 </a:t>
            </a:r>
            <a:r>
              <a:rPr lang="ru-RU" sz="2400" b="1" dirty="0">
                <a:solidFill>
                  <a:schemeClr val="accent1"/>
                </a:solidFill>
                <a:latin typeface="Cambria" panose="02040503050406030204" pitchFamily="18" charset="0"/>
              </a:rPr>
              <a:t>год </a:t>
            </a:r>
            <a:r>
              <a:rPr lang="ru-RU" sz="2400" dirty="0">
                <a:solidFill>
                  <a:srgbClr val="004F6B"/>
                </a:solidFill>
                <a:latin typeface="Cambria" panose="02040503050406030204" pitchFamily="18" charset="0"/>
              </a:rPr>
              <a:t>– </a:t>
            </a:r>
            <a:r>
              <a:rPr lang="ru-RU" sz="2400" dirty="0">
                <a:latin typeface="Cambria" panose="02040503050406030204" pitchFamily="18" charset="0"/>
              </a:rPr>
              <a:t>полиомиелит ликвидирован на всей территории Советского </a:t>
            </a:r>
            <a:r>
              <a:rPr lang="ru-RU" sz="2400" dirty="0" smtClean="0">
                <a:latin typeface="Cambria" panose="02040503050406030204" pitchFamily="18" charset="0"/>
              </a:rPr>
              <a:t>Союза.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9220" name="Picture 4" descr="http://foto-ramki.com/predmety/7/kartinki-photoshop-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948" y="3808673"/>
            <a:ext cx="5536019" cy="28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290190" y="1371601"/>
            <a:ext cx="8374469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44291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</a:rPr>
              <a:t>В мире из </a:t>
            </a:r>
            <a:r>
              <a:rPr lang="ru-RU" sz="2200" b="1" dirty="0">
                <a:solidFill>
                  <a:schemeClr val="accent1"/>
                </a:solidFill>
                <a:latin typeface="Cambria" panose="02040503050406030204" pitchFamily="18" charset="0"/>
              </a:rPr>
              <a:t>14 млн. </a:t>
            </a:r>
            <a:r>
              <a:rPr lang="ru-RU" sz="2200" dirty="0">
                <a:latin typeface="Cambria" panose="02040503050406030204" pitchFamily="18" charset="0"/>
              </a:rPr>
              <a:t>смертей, связанных с инфекциями, </a:t>
            </a:r>
            <a:r>
              <a:rPr lang="ru-RU" sz="2200" b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3 </a:t>
            </a:r>
            <a:r>
              <a:rPr lang="ru-RU" sz="2200" b="1" dirty="0">
                <a:solidFill>
                  <a:schemeClr val="accent1"/>
                </a:solidFill>
                <a:latin typeface="Cambria" panose="02040503050406030204" pitchFamily="18" charset="0"/>
              </a:rPr>
              <a:t>млн. </a:t>
            </a:r>
            <a:r>
              <a:rPr lang="ru-RU" sz="2200" dirty="0">
                <a:latin typeface="Cambria" panose="02040503050406030204" pitchFamily="18" charset="0"/>
              </a:rPr>
              <a:t>можно было предотвратить вакцинацией</a:t>
            </a:r>
            <a:r>
              <a:rPr lang="ru-RU" sz="2200" dirty="0" smtClean="0">
                <a:latin typeface="Cambria" panose="02040503050406030204" pitchFamily="18" charset="0"/>
              </a:rPr>
              <a:t>.</a:t>
            </a:r>
            <a:endParaRPr lang="ru-RU" sz="2200" dirty="0">
              <a:latin typeface="Cambria" panose="02040503050406030204" pitchFamily="18" charset="0"/>
            </a:endParaRPr>
          </a:p>
          <a:p>
            <a:pPr marL="442913" indent="-442913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200" dirty="0">
                <a:latin typeface="Cambria" panose="02040503050406030204" pitchFamily="18" charset="0"/>
              </a:rPr>
              <a:t>В странах с высоким уровнем вакцинации населения, в том числе в России, многие инфекции встречаются эпизодически и не только население, но и медики забыли об их опасности.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39008" y="237153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Современная статистика инфекций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8" name="Picture 6" descr="http://4vector.com/i/free-vector-statistics-form-the-vector_001665_Business_chart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10425"/>
          <a:stretch/>
        </p:blipFill>
        <p:spPr bwMode="auto">
          <a:xfrm>
            <a:off x="4298702" y="3944679"/>
            <a:ext cx="4493547" cy="2578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333596" y="1123161"/>
            <a:ext cx="8448898" cy="5284381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ru-RU" sz="2200" b="1" i="1" dirty="0">
                <a:solidFill>
                  <a:schemeClr val="accent1"/>
                </a:solidFill>
                <a:latin typeface="Cambria" panose="02040503050406030204" pitchFamily="18" charset="0"/>
              </a:rPr>
              <a:t>Государство гарантирует</a:t>
            </a:r>
            <a:r>
              <a:rPr lang="ru-RU" sz="2200" b="1" i="1" dirty="0" smtClean="0">
                <a:solidFill>
                  <a:schemeClr val="accent1"/>
                </a:solidFill>
                <a:latin typeface="Cambria" panose="02040503050406030204" pitchFamily="18" charset="0"/>
              </a:rPr>
              <a:t>:</a:t>
            </a:r>
            <a:endParaRPr lang="ru-RU" sz="2200" b="1" i="1" dirty="0">
              <a:solidFill>
                <a:schemeClr val="accent1"/>
              </a:solidFill>
              <a:latin typeface="Cambria" panose="02040503050406030204" pitchFamily="18" charset="0"/>
            </a:endParaRPr>
          </a:p>
          <a:p>
            <a:pPr marL="361950" indent="-317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разработку федеральных и </a:t>
            </a:r>
            <a:r>
              <a:rPr lang="ru-RU" sz="2200" dirty="0">
                <a:latin typeface="Cambria" panose="02040503050406030204" pitchFamily="18" charset="0"/>
              </a:rPr>
              <a:t>региональных программ </a:t>
            </a:r>
            <a:r>
              <a:rPr lang="ru-RU" sz="2200" dirty="0" smtClean="0">
                <a:latin typeface="Cambria" panose="02040503050406030204" pitchFamily="18" charset="0"/>
              </a:rPr>
              <a:t>вакцинопрофилактики;</a:t>
            </a:r>
            <a:endParaRPr lang="ru-RU" sz="2200" dirty="0">
              <a:latin typeface="Cambria" panose="02040503050406030204" pitchFamily="18" charset="0"/>
            </a:endParaRPr>
          </a:p>
          <a:p>
            <a:pPr marL="361950" indent="-317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использование </a:t>
            </a:r>
            <a:r>
              <a:rPr lang="ru-RU" sz="2200" dirty="0">
                <a:latin typeface="Cambria" panose="02040503050406030204" pitchFamily="18" charset="0"/>
              </a:rPr>
              <a:t>эффективных и безопасных медицинских иммунобиологических препаратов;</a:t>
            </a:r>
          </a:p>
          <a:p>
            <a:pPr marL="361950" indent="-317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бесплатное </a:t>
            </a:r>
            <a:r>
              <a:rPr lang="ru-RU" sz="2200" dirty="0">
                <a:latin typeface="Cambria" panose="02040503050406030204" pitchFamily="18" charset="0"/>
              </a:rPr>
              <a:t>проведение прививок в рамках Национального календаря и Календаря прививок по эпидемиологическим показаниям в системах государственного и муниципального здравоохранения;</a:t>
            </a:r>
          </a:p>
          <a:p>
            <a:pPr marL="361950" indent="-3175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социальную </a:t>
            </a:r>
            <a:r>
              <a:rPr lang="ru-RU" sz="2200" dirty="0">
                <a:latin typeface="Cambria" panose="02040503050406030204" pitchFamily="18" charset="0"/>
              </a:rPr>
              <a:t>защиту граждан в случае поствакцинальных осложнений.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4" y="21709"/>
            <a:ext cx="7076832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Вакцинация – это государственный приоритет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11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3"/>
          <p:cNvSpPr txBox="1">
            <a:spLocks/>
          </p:cNvSpPr>
          <p:nvPr/>
        </p:nvSpPr>
        <p:spPr>
          <a:xfrm>
            <a:off x="305021" y="1318437"/>
            <a:ext cx="8573165" cy="4720224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774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517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получение </a:t>
            </a:r>
            <a:r>
              <a:rPr lang="ru-RU" sz="2200" dirty="0">
                <a:latin typeface="Cambria" panose="02040503050406030204" pitchFamily="18" charset="0"/>
              </a:rPr>
              <a:t>от медработников полной и объективной информации о необходимости прививок, последствиях отказа от них и возможных осложнениях;</a:t>
            </a:r>
          </a:p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выбор </a:t>
            </a:r>
            <a:r>
              <a:rPr lang="ru-RU" sz="2200" dirty="0">
                <a:latin typeface="Cambria" panose="02040503050406030204" pitchFamily="18" charset="0"/>
              </a:rPr>
              <a:t>государственных, муниципальных или частных форм здравоохранения;</a:t>
            </a:r>
          </a:p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бесплатные </a:t>
            </a:r>
            <a:r>
              <a:rPr lang="ru-RU" sz="2200" dirty="0">
                <a:latin typeface="Cambria" panose="02040503050406030204" pitchFamily="18" charset="0"/>
              </a:rPr>
              <a:t>прививки и медицинский осмотр, а при необходимости - лечение в государственных и муниципальных организациях здравоохранения;</a:t>
            </a:r>
          </a:p>
          <a:p>
            <a:pPr marL="442913" indent="-398463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mbria" panose="02040503050406030204" pitchFamily="18" charset="0"/>
              </a:rPr>
              <a:t>добровольный </a:t>
            </a:r>
            <a:r>
              <a:rPr lang="ru-RU" sz="2200" dirty="0">
                <a:latin typeface="Cambria" panose="02040503050406030204" pitchFamily="18" charset="0"/>
              </a:rPr>
              <a:t>отказ от профилактических прививок.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99752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33584" y="237153"/>
            <a:ext cx="70768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Граждане имеют право на…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265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3031023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2311</Words>
  <Application>Microsoft Office PowerPoint</Application>
  <PresentationFormat>Экран (4:3)</PresentationFormat>
  <Paragraphs>144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Cambria</vt:lpstr>
      <vt:lpstr>Wingdings</vt:lpstr>
      <vt:lpstr>TS103031023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2014-10-02T03:05:59Z</dcterms:created>
  <dcterms:modified xsi:type="dcterms:W3CDTF">2019-05-23T15:43:14Z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